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4" r:id="rId1"/>
  </p:sldMasterIdLst>
  <p:notesMasterIdLst>
    <p:notesMasterId r:id="rId47"/>
  </p:notesMasterIdLst>
  <p:handoutMasterIdLst>
    <p:handoutMasterId r:id="rId48"/>
  </p:handoutMasterIdLst>
  <p:sldIdLst>
    <p:sldId id="275" r:id="rId2"/>
    <p:sldId id="504" r:id="rId3"/>
    <p:sldId id="505" r:id="rId4"/>
    <p:sldId id="470" r:id="rId5"/>
    <p:sldId id="472" r:id="rId6"/>
    <p:sldId id="471" r:id="rId7"/>
    <p:sldId id="473" r:id="rId8"/>
    <p:sldId id="474" r:id="rId9"/>
    <p:sldId id="475" r:id="rId10"/>
    <p:sldId id="477" r:id="rId11"/>
    <p:sldId id="476" r:id="rId12"/>
    <p:sldId id="478" r:id="rId13"/>
    <p:sldId id="489" r:id="rId14"/>
    <p:sldId id="503" r:id="rId15"/>
    <p:sldId id="490" r:id="rId16"/>
    <p:sldId id="479" r:id="rId17"/>
    <p:sldId id="502" r:id="rId18"/>
    <p:sldId id="480" r:id="rId19"/>
    <p:sldId id="481" r:id="rId20"/>
    <p:sldId id="482" r:id="rId21"/>
    <p:sldId id="483" r:id="rId22"/>
    <p:sldId id="484" r:id="rId23"/>
    <p:sldId id="485" r:id="rId24"/>
    <p:sldId id="487" r:id="rId25"/>
    <p:sldId id="486" r:id="rId26"/>
    <p:sldId id="491" r:id="rId27"/>
    <p:sldId id="492" r:id="rId28"/>
    <p:sldId id="414" r:id="rId29"/>
    <p:sldId id="459" r:id="rId30"/>
    <p:sldId id="493" r:id="rId31"/>
    <p:sldId id="460" r:id="rId32"/>
    <p:sldId id="494" r:id="rId33"/>
    <p:sldId id="499" r:id="rId34"/>
    <p:sldId id="463" r:id="rId35"/>
    <p:sldId id="495" r:id="rId36"/>
    <p:sldId id="496" r:id="rId37"/>
    <p:sldId id="497" r:id="rId38"/>
    <p:sldId id="501" r:id="rId39"/>
    <p:sldId id="498" r:id="rId40"/>
    <p:sldId id="468" r:id="rId41"/>
    <p:sldId id="469" r:id="rId42"/>
    <p:sldId id="464" r:id="rId43"/>
    <p:sldId id="458" r:id="rId44"/>
    <p:sldId id="457" r:id="rId45"/>
    <p:sldId id="415" r:id="rId46"/>
  </p:sldIdLst>
  <p:sldSz cx="9144000" cy="6858000" type="screen4x3"/>
  <p:notesSz cx="6950075" cy="9236075"/>
  <p:custDataLst>
    <p:tags r:id="rId49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Ivanic, Joseph (NIH/NCI) [C]" initials="IJ([" lastIdx="1" clrIdx="0">
    <p:extLst>
      <p:ext uri="{19B8F6BF-5375-455C-9EA6-DF929625EA0E}">
        <p15:presenceInfo xmlns:p15="http://schemas.microsoft.com/office/powerpoint/2012/main" userId="S-1-5-21-12604286-656692736-1848903544-408193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CC00CC"/>
    <a:srgbClr val="006600"/>
    <a:srgbClr val="00FF00"/>
    <a:srgbClr val="25753A"/>
    <a:srgbClr val="1E4146"/>
    <a:srgbClr val="800080"/>
    <a:srgbClr val="28585E"/>
    <a:srgbClr val="0C5A5A"/>
    <a:srgbClr val="0F21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56" autoAdjust="0"/>
    <p:restoredTop sz="94643"/>
  </p:normalViewPr>
  <p:slideViewPr>
    <p:cSldViewPr snapToGrid="0">
      <p:cViewPr varScale="1">
        <p:scale>
          <a:sx n="97" d="100"/>
          <a:sy n="97" d="100"/>
        </p:scale>
        <p:origin x="1272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commentAuthors" Target="comment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gs" Target="tags/tag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12329" cy="4621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487" tIns="46244" rIns="92487" bIns="46244" numCol="1" anchor="t" anchorCtr="0" compatLnSpc="1">
            <a:prstTxWarp prst="textNoShape">
              <a:avLst/>
            </a:prstTxWarp>
          </a:bodyPr>
          <a:lstStyle>
            <a:lvl1pPr defTabSz="924967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2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36173" y="0"/>
            <a:ext cx="3012329" cy="4621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487" tIns="46244" rIns="92487" bIns="46244" numCol="1" anchor="t" anchorCtr="0" compatLnSpc="1">
            <a:prstTxWarp prst="textNoShape">
              <a:avLst/>
            </a:prstTxWarp>
          </a:bodyPr>
          <a:lstStyle>
            <a:lvl1pPr algn="r" defTabSz="924967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2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772378"/>
            <a:ext cx="3012329" cy="4621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487" tIns="46244" rIns="92487" bIns="46244" numCol="1" anchor="b" anchorCtr="0" compatLnSpc="1">
            <a:prstTxWarp prst="textNoShape">
              <a:avLst/>
            </a:prstTxWarp>
          </a:bodyPr>
          <a:lstStyle>
            <a:lvl1pPr defTabSz="924967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2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36173" y="8772378"/>
            <a:ext cx="3012329" cy="4621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487" tIns="46244" rIns="92487" bIns="46244" numCol="1" anchor="b" anchorCtr="0" compatLnSpc="1">
            <a:prstTxWarp prst="textNoShape">
              <a:avLst/>
            </a:prstTxWarp>
          </a:bodyPr>
          <a:lstStyle>
            <a:lvl1pPr algn="r" defTabSz="924967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fld id="{907F8662-F84A-48DB-BD88-42FCC5AF964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9653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7.jpeg>
</file>

<file path=ppt/media/image19.png>
</file>

<file path=ppt/media/image2.png>
</file>

<file path=ppt/media/image21.png>
</file>

<file path=ppt/media/image23.jpg>
</file>

<file path=ppt/media/image24.jpeg>
</file>

<file path=ppt/media/image25.png>
</file>

<file path=ppt/media/image26.gif>
</file>

<file path=ppt/media/image27.jpeg>
</file>

<file path=ppt/media/image28.jpeg>
</file>

<file path=ppt/media/image29.jpeg>
</file>

<file path=ppt/media/image3.gif>
</file>

<file path=ppt/media/image30.png>
</file>

<file path=ppt/media/image31.jpg>
</file>

<file path=ppt/media/image32.jpg>
</file>

<file path=ppt/media/image33.png>
</file>

<file path=ppt/media/image34.png>
</file>

<file path=ppt/media/image35.png>
</file>

<file path=ppt/media/image36.png>
</file>

<file path=ppt/media/image38.png>
</file>

<file path=ppt/media/image39.png>
</file>

<file path=ppt/media/image4.jpg>
</file>

<file path=ppt/media/image40.png>
</file>

<file path=ppt/media/image41.png>
</file>

<file path=ppt/media/image42.jpg>
</file>

<file path=ppt/media/image44.png>
</file>

<file path=ppt/media/image45.png>
</file>

<file path=ppt/media/image46.png>
</file>

<file path=ppt/media/image47.jpg>
</file>

<file path=ppt/media/image48.png>
</file>

<file path=ppt/media/image49.jpg>
</file>

<file path=ppt/media/image5.jpg>
</file>

<file path=ppt/media/image50.png>
</file>

<file path=ppt/media/image51.png>
</file>

<file path=ppt/media/image6.png>
</file>

<file path=ppt/media/image61.png>
</file>

<file path=ppt/media/image62.png>
</file>

<file path=ppt/media/image63.png>
</file>

<file path=ppt/media/image64.png>
</file>

<file path=ppt/media/image7.jpg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21772" cy="4542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763" tIns="45382" rIns="90763" bIns="45382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584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28303" y="0"/>
            <a:ext cx="3021772" cy="4542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763" tIns="45382" rIns="90763" bIns="45382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22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54113" y="681038"/>
            <a:ext cx="4641850" cy="34829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584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6532" y="4390921"/>
            <a:ext cx="5137012" cy="41638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763" tIns="45382" rIns="90763" bIns="45382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584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781842"/>
            <a:ext cx="3021772" cy="4542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763" tIns="45382" rIns="90763" bIns="45382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584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28303" y="8781842"/>
            <a:ext cx="3021772" cy="4542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763" tIns="45382" rIns="90763" bIns="45382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fld id="{1CE298E9-95CC-4EEC-B560-B03315128F1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73845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37452" indent="-283635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34542" indent="-226908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588359" indent="-226908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42175" indent="-226908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495992" indent="-22690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49809" indent="-22690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03625" indent="-22690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57442" indent="-22690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9187295E-42A3-4EA2-9C69-B52959DE07E5}" type="slidenum">
              <a:rPr lang="en-US" altLang="en-US" smtClean="0"/>
              <a:pPr eaLnBrk="1" hangingPunct="1"/>
              <a:t>1</a:t>
            </a:fld>
            <a:endParaRPr lang="en-US" altLang="en-US"/>
          </a:p>
        </p:txBody>
      </p:sp>
      <p:sp>
        <p:nvSpPr>
          <p:cNvPr id="102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3533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gif"/><Relationship Id="rId4" Type="http://schemas.openxmlformats.org/officeDocument/2006/relationships/image" Target="../media/image6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ingle Imag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4352925"/>
            <a:ext cx="9144000" cy="250507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75000"/>
                  <a:shade val="30000"/>
                  <a:satMod val="115000"/>
                </a:schemeClr>
              </a:gs>
              <a:gs pos="50000">
                <a:schemeClr val="accent1">
                  <a:lumMod val="75000"/>
                  <a:shade val="67500"/>
                  <a:satMod val="115000"/>
                </a:schemeClr>
              </a:gs>
              <a:gs pos="100000">
                <a:schemeClr val="accent1">
                  <a:lumMod val="75000"/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pic>
        <p:nvPicPr>
          <p:cNvPr id="5" name="Picture 4" descr="FNLCR Lab Technician Image" title="FNLCR Lab Technician Image"/>
          <p:cNvPicPr>
            <a:picLocks noChangeAspect="1"/>
          </p:cNvPicPr>
          <p:nvPr userDrawn="1"/>
        </p:nvPicPr>
        <p:blipFill rotWithShape="1">
          <a:blip r:embed="rId2"/>
          <a:srcRect t="6950" b="4463"/>
          <a:stretch/>
        </p:blipFill>
        <p:spPr>
          <a:xfrm>
            <a:off x="0" y="0"/>
            <a:ext cx="9144000" cy="441007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6" name="Rectangle 5"/>
          <p:cNvSpPr/>
          <p:nvPr userDrawn="1"/>
        </p:nvSpPr>
        <p:spPr>
          <a:xfrm>
            <a:off x="0" y="0"/>
            <a:ext cx="9144000" cy="108585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25000"/>
                  <a:shade val="30000"/>
                  <a:satMod val="115000"/>
                </a:schemeClr>
              </a:gs>
              <a:gs pos="50000">
                <a:schemeClr val="accent5">
                  <a:lumMod val="25000"/>
                  <a:shade val="67500"/>
                  <a:satMod val="115000"/>
                </a:schemeClr>
              </a:gs>
              <a:gs pos="100000">
                <a:schemeClr val="accent5">
                  <a:lumMod val="25000"/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808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04838" y="4533900"/>
            <a:ext cx="7872412" cy="868363"/>
          </a:xfrm>
          <a:effectLst/>
        </p:spPr>
        <p:txBody>
          <a:bodyPr/>
          <a:lstStyle>
            <a:lvl1pPr>
              <a:lnSpc>
                <a:spcPct val="95000"/>
              </a:lnSpc>
              <a:defRPr sz="2800" b="1" i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808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04838" y="5491957"/>
            <a:ext cx="5883275" cy="919730"/>
          </a:xfr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2" name="Picture 1" descr="FNLCR Text Treatment/NCI Sub Text" title="FNLCR Text Treatment/NCI Sub Text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2028" y="183306"/>
            <a:ext cx="3578867" cy="764345"/>
          </a:xfrm>
          <a:prstGeom prst="rect">
            <a:avLst/>
          </a:prstGeom>
        </p:spPr>
      </p:pic>
      <p:sp>
        <p:nvSpPr>
          <p:cNvPr id="8" name="TextBox 7" descr="HHS/NIH/NCI/FFRDC Text" title="HHS/NIH/NCI/FFRDC Text"/>
          <p:cNvSpPr txBox="1"/>
          <p:nvPr userDrawn="1"/>
        </p:nvSpPr>
        <p:spPr>
          <a:xfrm>
            <a:off x="1313410" y="6359120"/>
            <a:ext cx="7780713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r" fontAlgn="base">
              <a:spcBef>
                <a:spcPts val="0"/>
              </a:spcBef>
              <a:buNone/>
            </a:pPr>
            <a:r>
              <a:rPr lang="en-US" sz="800" dirty="0"/>
              <a:t>DEPARTMENT OF HEALTH AND HUMAN SERVICES • National Institutes of Health • National Cancer Institute</a:t>
            </a:r>
          </a:p>
          <a:p>
            <a:pPr marL="0" indent="0" algn="r" fontAlgn="base">
              <a:spcBef>
                <a:spcPts val="600"/>
              </a:spcBef>
              <a:buNone/>
            </a:pPr>
            <a:r>
              <a:rPr lang="en-US" sz="800" dirty="0"/>
              <a:t>Frederick National Laboratory is a Federally Funded Research and Development Center</a:t>
            </a:r>
            <a:r>
              <a:rPr lang="en-US" sz="800" baseline="0" dirty="0"/>
              <a:t> </a:t>
            </a:r>
            <a:r>
              <a:rPr lang="en-US" sz="800" dirty="0"/>
              <a:t>operated by </a:t>
            </a:r>
            <a:r>
              <a:rPr lang="en-US" sz="800" dirty="0" err="1"/>
              <a:t>Leidos</a:t>
            </a:r>
            <a:r>
              <a:rPr lang="en-US" sz="800" dirty="0"/>
              <a:t> Biomedical Research, Inc., for the National Cancer Institute</a:t>
            </a:r>
          </a:p>
        </p:txBody>
      </p:sp>
    </p:spTree>
    <p:extLst>
      <p:ext uri="{BB962C8B-B14F-4D97-AF65-F5344CB8AC3E}">
        <p14:creationId xmlns:p14="http://schemas.microsoft.com/office/powerpoint/2010/main" val="3314906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Multiple Imag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2647950"/>
            <a:ext cx="9144000" cy="421005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75000"/>
                  <a:shade val="30000"/>
                  <a:satMod val="115000"/>
                </a:schemeClr>
              </a:gs>
              <a:gs pos="50000">
                <a:schemeClr val="accent1">
                  <a:lumMod val="75000"/>
                  <a:shade val="67500"/>
                  <a:satMod val="115000"/>
                </a:schemeClr>
              </a:gs>
              <a:gs pos="100000">
                <a:schemeClr val="accent1">
                  <a:lumMod val="75000"/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0" y="0"/>
            <a:ext cx="9144000" cy="2790825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25000"/>
                  <a:shade val="30000"/>
                  <a:satMod val="115000"/>
                </a:schemeClr>
              </a:gs>
              <a:gs pos="50000">
                <a:schemeClr val="accent5">
                  <a:lumMod val="25000"/>
                  <a:shade val="67500"/>
                  <a:satMod val="115000"/>
                </a:schemeClr>
              </a:gs>
              <a:gs pos="100000">
                <a:schemeClr val="accent5">
                  <a:lumMod val="25000"/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pic>
        <p:nvPicPr>
          <p:cNvPr id="8" name="Picture 14" descr="3 FNLCR Scientists Image" title="3 FNLCR Scientists Image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51" t="11035" r="10137" b="19171"/>
          <a:stretch/>
        </p:blipFill>
        <p:spPr bwMode="auto">
          <a:xfrm>
            <a:off x="0" y="1044575"/>
            <a:ext cx="2875528" cy="1736091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15" descr="FNLCR Lab and Scientists Image" title="FNLCR Lab and Scientists Image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73" t="9774" r="5411" b="16453"/>
          <a:stretch/>
        </p:blipFill>
        <p:spPr bwMode="auto">
          <a:xfrm>
            <a:off x="2882530" y="1044575"/>
            <a:ext cx="3237756" cy="1736091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FNLCR Lab Technician Image" title="FNLCR Lab Technician Image"/>
          <p:cNvPicPr>
            <a:picLocks noChangeAspect="1"/>
          </p:cNvPicPr>
          <p:nvPr userDrawn="1"/>
        </p:nvPicPr>
        <p:blipFill rotWithShape="1">
          <a:blip r:embed="rId4"/>
          <a:srcRect/>
          <a:stretch/>
        </p:blipFill>
        <p:spPr bwMode="auto">
          <a:xfrm>
            <a:off x="6115050" y="1044575"/>
            <a:ext cx="3028950" cy="1736725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</p:pic>
      <p:sp>
        <p:nvSpPr>
          <p:cNvPr id="80898" name="Rectangle 2"/>
          <p:cNvSpPr>
            <a:spLocks noGrp="1" noChangeArrowheads="1"/>
          </p:cNvSpPr>
          <p:nvPr userDrawn="1">
            <p:ph type="ctrTitle"/>
          </p:nvPr>
        </p:nvSpPr>
        <p:spPr>
          <a:xfrm>
            <a:off x="604838" y="3257550"/>
            <a:ext cx="7872412" cy="868363"/>
          </a:xfrm>
          <a:effectLst/>
        </p:spPr>
        <p:txBody>
          <a:bodyPr/>
          <a:lstStyle>
            <a:lvl1pPr>
              <a:lnSpc>
                <a:spcPct val="95000"/>
              </a:lnSpc>
              <a:defRPr sz="2800" b="1" i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80899" name="Rectangle 3"/>
          <p:cNvSpPr>
            <a:spLocks noGrp="1" noChangeArrowheads="1"/>
          </p:cNvSpPr>
          <p:nvPr userDrawn="1">
            <p:ph type="subTitle" idx="1"/>
          </p:nvPr>
        </p:nvSpPr>
        <p:spPr>
          <a:xfrm>
            <a:off x="604838" y="4215606"/>
            <a:ext cx="7900987" cy="1851819"/>
          </a:xfr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3" name="TextBox 12" descr="HHS/NIH/NCI/FFRDC Text" title="HHS/NIH/NCI/FFRDC Text"/>
          <p:cNvSpPr txBox="1"/>
          <p:nvPr userDrawn="1"/>
        </p:nvSpPr>
        <p:spPr>
          <a:xfrm>
            <a:off x="1313410" y="6359120"/>
            <a:ext cx="7780713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r" fontAlgn="base">
              <a:spcBef>
                <a:spcPts val="0"/>
              </a:spcBef>
              <a:buNone/>
            </a:pPr>
            <a:r>
              <a:rPr lang="en-US" sz="800" dirty="0"/>
              <a:t>DEPARTMENT OF HEALTH AND HUMAN SERVICES • National Institutes of Health • National Cancer Institute</a:t>
            </a:r>
          </a:p>
          <a:p>
            <a:pPr marL="0" indent="0" algn="r" fontAlgn="base">
              <a:spcBef>
                <a:spcPts val="600"/>
              </a:spcBef>
              <a:buNone/>
            </a:pPr>
            <a:r>
              <a:rPr lang="en-US" sz="800" dirty="0"/>
              <a:t>Frederick National Laboratory is a Federally Funded Research and Development Center</a:t>
            </a:r>
            <a:r>
              <a:rPr lang="en-US" sz="800" baseline="0" dirty="0"/>
              <a:t> </a:t>
            </a:r>
            <a:r>
              <a:rPr lang="en-US" sz="800" dirty="0"/>
              <a:t>operated by </a:t>
            </a:r>
            <a:r>
              <a:rPr lang="en-US" sz="800" dirty="0" err="1"/>
              <a:t>Leidos</a:t>
            </a:r>
            <a:r>
              <a:rPr lang="en-US" sz="800" dirty="0"/>
              <a:t> Biomedical Research, Inc., for the National Cancer Institute</a:t>
            </a:r>
          </a:p>
        </p:txBody>
      </p:sp>
      <p:pic>
        <p:nvPicPr>
          <p:cNvPr id="14" name="Picture 13" descr="FNLCR Text Treatment/NCI Sub Text" title="FNLCR Text Treatment/NCI Sub Text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2028" y="183306"/>
            <a:ext cx="3578867" cy="764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8447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w/ FN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11" descr="FNLCR Text" title="FNLCR Text"/>
          <p:cNvSpPr txBox="1"/>
          <p:nvPr userDrawn="1"/>
        </p:nvSpPr>
        <p:spPr>
          <a:xfrm>
            <a:off x="4305300" y="6429375"/>
            <a:ext cx="4638675" cy="323850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algn="r">
              <a:defRPr/>
            </a:pPr>
            <a:r>
              <a:rPr lang="en-US" sz="1500" dirty="0">
                <a:solidFill>
                  <a:schemeClr val="bg1">
                    <a:lumMod val="65000"/>
                  </a:schemeClr>
                </a:solidFill>
              </a:rPr>
              <a:t>Frederick National Laboratory for Cancer Research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1200"/>
              </a:spcBef>
              <a:defRPr/>
            </a:lvl1pPr>
            <a:lvl2pPr>
              <a:spcBef>
                <a:spcPts val="1200"/>
              </a:spcBef>
              <a:defRPr/>
            </a:lvl2pPr>
            <a:lvl3pPr>
              <a:spcBef>
                <a:spcPts val="1200"/>
              </a:spcBef>
              <a:defRPr/>
            </a:lvl3pPr>
            <a:lvl4pPr>
              <a:spcBef>
                <a:spcPts val="1200"/>
              </a:spcBef>
              <a:defRPr/>
            </a:lvl4pPr>
            <a:lvl5pPr>
              <a:spcBef>
                <a:spcPts val="1200"/>
              </a:spcBef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579386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w/o FN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1200"/>
              </a:spcBef>
              <a:defRPr/>
            </a:lvl1pPr>
            <a:lvl2pPr>
              <a:spcBef>
                <a:spcPts val="1200"/>
              </a:spcBef>
              <a:defRPr/>
            </a:lvl2pPr>
            <a:lvl3pPr>
              <a:spcBef>
                <a:spcPts val="1200"/>
              </a:spcBef>
              <a:defRPr/>
            </a:lvl3pPr>
            <a:lvl4pPr>
              <a:spcBef>
                <a:spcPts val="1200"/>
              </a:spcBef>
              <a:defRPr/>
            </a:lvl4pPr>
            <a:lvl5pPr>
              <a:spcBef>
                <a:spcPts val="1200"/>
              </a:spcBef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9501516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3724275"/>
            <a:ext cx="8696325" cy="571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911600"/>
            <a:ext cx="7772400" cy="1362075"/>
          </a:xfrm>
        </p:spPr>
        <p:txBody>
          <a:bodyPr anchor="t"/>
          <a:lstStyle>
            <a:lvl1pPr algn="l">
              <a:defRPr sz="1600" b="0" i="0" cap="none" baseline="0"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44713"/>
            <a:ext cx="7772400" cy="1500187"/>
          </a:xfrm>
        </p:spPr>
        <p:txBody>
          <a:bodyPr anchor="b"/>
          <a:lstStyle>
            <a:lvl1pPr marL="0" indent="0">
              <a:buNone/>
              <a:defRPr sz="2400" b="1" i="0">
                <a:solidFill>
                  <a:srgbClr val="0C5A5A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22279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1247775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25000"/>
                  <a:shade val="30000"/>
                  <a:satMod val="115000"/>
                </a:schemeClr>
              </a:gs>
              <a:gs pos="50000">
                <a:schemeClr val="accent5">
                  <a:lumMod val="25000"/>
                  <a:shade val="67500"/>
                  <a:satMod val="115000"/>
                </a:schemeClr>
              </a:gs>
              <a:gs pos="100000">
                <a:schemeClr val="accent5">
                  <a:lumMod val="25000"/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9888" y="1381125"/>
            <a:ext cx="8232775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</p:txBody>
      </p:sp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73063" y="0"/>
            <a:ext cx="6589712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pic>
        <p:nvPicPr>
          <p:cNvPr id="1029" name="Picture 7" descr="FNLCR Lab Technician Image" title="FNLCR Lab Technician Image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2325" y="0"/>
            <a:ext cx="1971675" cy="1247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252" r:id="rId1"/>
    <p:sldLayoutId id="2147484253" r:id="rId2"/>
    <p:sldLayoutId id="2147484254" r:id="rId3"/>
    <p:sldLayoutId id="2147484251" r:id="rId4"/>
    <p:sldLayoutId id="2147484255" r:id="rId5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tabLst>
          <a:tab pos="4400550" algn="l"/>
        </a:tabLst>
        <a:defRPr sz="2600" b="1">
          <a:solidFill>
            <a:schemeClr val="bg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tabLst>
          <a:tab pos="4400550" algn="l"/>
        </a:tabLst>
        <a:defRPr sz="2600" b="1">
          <a:solidFill>
            <a:schemeClr val="bg1"/>
          </a:solidFill>
          <a:latin typeface="Arial" pitchFamily="34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tabLst>
          <a:tab pos="4400550" algn="l"/>
        </a:tabLst>
        <a:defRPr sz="2600" b="1">
          <a:solidFill>
            <a:schemeClr val="bg1"/>
          </a:solidFill>
          <a:latin typeface="Arial" pitchFamily="34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tabLst>
          <a:tab pos="4400550" algn="l"/>
        </a:tabLst>
        <a:defRPr sz="2600" b="1">
          <a:solidFill>
            <a:schemeClr val="bg1"/>
          </a:solidFill>
          <a:latin typeface="Arial" pitchFamily="34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tabLst>
          <a:tab pos="4400550" algn="l"/>
        </a:tabLst>
        <a:defRPr sz="2600" b="1">
          <a:solidFill>
            <a:schemeClr val="bg1"/>
          </a:solidFill>
          <a:latin typeface="Arial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3200" b="1" i="1">
          <a:solidFill>
            <a:srgbClr val="0C479D"/>
          </a:solidFill>
          <a:latin typeface="Arial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3200" b="1" i="1">
          <a:solidFill>
            <a:srgbClr val="0C479D"/>
          </a:solidFill>
          <a:latin typeface="Arial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3200" b="1" i="1">
          <a:solidFill>
            <a:srgbClr val="0C479D"/>
          </a:solidFill>
          <a:latin typeface="Arial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3200" b="1" i="1">
          <a:solidFill>
            <a:srgbClr val="0C479D"/>
          </a:solidFill>
          <a:latin typeface="Arial" pitchFamily="34" charset="0"/>
        </a:defRPr>
      </a:lvl9pPr>
    </p:titleStyle>
    <p:bodyStyle>
      <a:lvl1pPr marL="287338" indent="-287338" algn="l" rtl="0" eaLnBrk="0" fontAlgn="base" hangingPunct="0">
        <a:lnSpc>
          <a:spcPct val="95000"/>
        </a:lnSpc>
        <a:spcBef>
          <a:spcPct val="45000"/>
        </a:spcBef>
        <a:spcAft>
          <a:spcPct val="0"/>
        </a:spcAft>
        <a:buClr>
          <a:srgbClr val="4597A0"/>
        </a:buClr>
        <a:buChar char="•"/>
        <a:defRPr sz="2200">
          <a:solidFill>
            <a:schemeClr val="tx1"/>
          </a:solidFill>
          <a:latin typeface="+mn-lt"/>
          <a:ea typeface="+mn-ea"/>
          <a:cs typeface="+mn-cs"/>
        </a:defRPr>
      </a:lvl1pPr>
      <a:lvl2pPr marL="687388" indent="-285750" algn="l" rtl="0" eaLnBrk="0" fontAlgn="base" hangingPunct="0">
        <a:lnSpc>
          <a:spcPct val="95000"/>
        </a:lnSpc>
        <a:spcBef>
          <a:spcPct val="45000"/>
        </a:spcBef>
        <a:spcAft>
          <a:spcPct val="0"/>
        </a:spcAft>
        <a:buClr>
          <a:srgbClr val="4597A0"/>
        </a:buClr>
        <a:buFont typeface="Arial" charset="0"/>
        <a:buChar char="–"/>
        <a:defRPr sz="20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lnSpc>
          <a:spcPct val="95000"/>
        </a:lnSpc>
        <a:spcBef>
          <a:spcPct val="45000"/>
        </a:spcBef>
        <a:spcAft>
          <a:spcPct val="0"/>
        </a:spcAft>
        <a:buClr>
          <a:srgbClr val="4597A0"/>
        </a:buClr>
        <a:buChar char="•"/>
        <a:defRPr sz="2000">
          <a:solidFill>
            <a:schemeClr val="tx1"/>
          </a:solidFill>
          <a:latin typeface="+mn-lt"/>
        </a:defRPr>
      </a:lvl3pPr>
      <a:lvl4pPr marL="1485900" indent="-228600" algn="l" rtl="0" eaLnBrk="0" fontAlgn="base" hangingPunct="0">
        <a:lnSpc>
          <a:spcPct val="95000"/>
        </a:lnSpc>
        <a:spcBef>
          <a:spcPct val="45000"/>
        </a:spcBef>
        <a:spcAft>
          <a:spcPct val="0"/>
        </a:spcAft>
        <a:buClr>
          <a:srgbClr val="4597A0"/>
        </a:buClr>
        <a:buChar char="–"/>
        <a:defRPr sz="2000">
          <a:solidFill>
            <a:schemeClr val="tx1"/>
          </a:solidFill>
          <a:latin typeface="+mn-lt"/>
        </a:defRPr>
      </a:lvl4pPr>
      <a:lvl5pPr marL="1828800" indent="-228600" algn="l" rtl="0" eaLnBrk="0" fontAlgn="base" hangingPunct="0">
        <a:lnSpc>
          <a:spcPct val="95000"/>
        </a:lnSpc>
        <a:spcBef>
          <a:spcPct val="45000"/>
        </a:spcBef>
        <a:spcAft>
          <a:spcPct val="0"/>
        </a:spcAft>
        <a:buClr>
          <a:srgbClr val="C00000"/>
        </a:buClr>
        <a:buChar char="»"/>
        <a:defRPr sz="2000">
          <a:solidFill>
            <a:schemeClr val="tx1"/>
          </a:solidFill>
          <a:latin typeface="+mn-lt"/>
        </a:defRPr>
      </a:lvl5pPr>
      <a:lvl6pPr marL="2286000" indent="-228600" algn="l" rtl="0" fontAlgn="base">
        <a:lnSpc>
          <a:spcPct val="95000"/>
        </a:lnSpc>
        <a:spcBef>
          <a:spcPct val="45000"/>
        </a:spcBef>
        <a:spcAft>
          <a:spcPct val="0"/>
        </a:spcAft>
        <a:buClr>
          <a:srgbClr val="0C479D"/>
        </a:buClr>
        <a:buChar char="»"/>
        <a:defRPr sz="2000">
          <a:solidFill>
            <a:schemeClr val="tx1"/>
          </a:solidFill>
          <a:latin typeface="+mn-lt"/>
        </a:defRPr>
      </a:lvl6pPr>
      <a:lvl7pPr marL="2743200" indent="-228600" algn="l" rtl="0" fontAlgn="base">
        <a:lnSpc>
          <a:spcPct val="95000"/>
        </a:lnSpc>
        <a:spcBef>
          <a:spcPct val="45000"/>
        </a:spcBef>
        <a:spcAft>
          <a:spcPct val="0"/>
        </a:spcAft>
        <a:buClr>
          <a:srgbClr val="0C479D"/>
        </a:buClr>
        <a:buChar char="»"/>
        <a:defRPr sz="2000">
          <a:solidFill>
            <a:schemeClr val="tx1"/>
          </a:solidFill>
          <a:latin typeface="+mn-lt"/>
        </a:defRPr>
      </a:lvl7pPr>
      <a:lvl8pPr marL="3200400" indent="-228600" algn="l" rtl="0" fontAlgn="base">
        <a:lnSpc>
          <a:spcPct val="95000"/>
        </a:lnSpc>
        <a:spcBef>
          <a:spcPct val="45000"/>
        </a:spcBef>
        <a:spcAft>
          <a:spcPct val="0"/>
        </a:spcAft>
        <a:buClr>
          <a:srgbClr val="0C479D"/>
        </a:buClr>
        <a:buChar char="»"/>
        <a:defRPr sz="2000">
          <a:solidFill>
            <a:schemeClr val="tx1"/>
          </a:solidFill>
          <a:latin typeface="+mn-lt"/>
        </a:defRPr>
      </a:lvl8pPr>
      <a:lvl9pPr marL="3657600" indent="-228600" algn="l" rtl="0" fontAlgn="base">
        <a:lnSpc>
          <a:spcPct val="95000"/>
        </a:lnSpc>
        <a:spcBef>
          <a:spcPct val="45000"/>
        </a:spcBef>
        <a:spcAft>
          <a:spcPct val="0"/>
        </a:spcAft>
        <a:buClr>
          <a:srgbClr val="0C479D"/>
        </a:buClr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8.emf"/><Relationship Id="rId4" Type="http://schemas.openxmlformats.org/officeDocument/2006/relationships/image" Target="../media/image17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6.gif"/><Relationship Id="rId4" Type="http://schemas.microsoft.com/office/2007/relationships/hdphoto" Target="../media/hdphoto1.wd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image" Target="../media/image42.jp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4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7.jpg"/><Relationship Id="rId4" Type="http://schemas.openxmlformats.org/officeDocument/2006/relationships/image" Target="../media/image31.jpg"/></Relationships>
</file>

<file path=ppt/slides/_rels/slide3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microsoft.com/office/2007/relationships/hdphoto" Target="../media/hdphoto3.wdp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1.png"/><Relationship Id="rId5" Type="http://schemas.openxmlformats.org/officeDocument/2006/relationships/image" Target="../media/image50.png"/><Relationship Id="rId4" Type="http://schemas.openxmlformats.org/officeDocument/2006/relationships/image" Target="../media/image49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2" Type="http://schemas.openxmlformats.org/officeDocument/2006/relationships/image" Target="../media/image52.emf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2" Type="http://schemas.openxmlformats.org/officeDocument/2006/relationships/image" Target="../media/image54.emf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7.emf"/><Relationship Id="rId4" Type="http://schemas.openxmlformats.org/officeDocument/2006/relationships/image" Target="../media/image56.emf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emf"/><Relationship Id="rId2" Type="http://schemas.openxmlformats.org/officeDocument/2006/relationships/image" Target="../media/image58.em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0.em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4.png"/><Relationship Id="rId4" Type="http://schemas.openxmlformats.org/officeDocument/2006/relationships/image" Target="../media/image63.png"/></Relationships>
</file>

<file path=ppt/slides/_rels/slide4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microsoft.com/office/2007/relationships/hdphoto" Target="../media/hdphoto3.wdp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1.png"/><Relationship Id="rId5" Type="http://schemas.openxmlformats.org/officeDocument/2006/relationships/image" Target="../media/image50.png"/><Relationship Id="rId4" Type="http://schemas.openxmlformats.org/officeDocument/2006/relationships/image" Target="../media/image49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8.emf"/><Relationship Id="rId4" Type="http://schemas.openxmlformats.org/officeDocument/2006/relationships/image" Target="../media/image1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D0A601F-4DB2-48B1-8BF8-09A9B278EF29}"/>
              </a:ext>
            </a:extLst>
          </p:cNvPr>
          <p:cNvSpPr/>
          <p:nvPr/>
        </p:nvSpPr>
        <p:spPr>
          <a:xfrm>
            <a:off x="0" y="2794906"/>
            <a:ext cx="9144000" cy="339543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22" name="Title 8"/>
          <p:cNvSpPr>
            <a:spLocks noGrp="1"/>
          </p:cNvSpPr>
          <p:nvPr>
            <p:ph type="ctrTitle"/>
          </p:nvPr>
        </p:nvSpPr>
        <p:spPr>
          <a:xfrm>
            <a:off x="127888" y="5179791"/>
            <a:ext cx="7875570" cy="868363"/>
          </a:xfrm>
        </p:spPr>
        <p:txBody>
          <a:bodyPr/>
          <a:lstStyle/>
          <a:p>
            <a:pPr>
              <a:defRPr/>
            </a:pPr>
            <a:r>
              <a:rPr lang="en-US" dirty="0">
                <a:solidFill>
                  <a:schemeClr val="tx1"/>
                </a:solidFill>
                <a:effectLst/>
              </a:rPr>
              <a:t>Generative Molecular Design </a:t>
            </a:r>
            <a:br>
              <a:rPr lang="en-US" dirty="0">
                <a:solidFill>
                  <a:schemeClr val="tx1"/>
                </a:solidFill>
                <a:effectLst/>
              </a:rPr>
            </a:br>
            <a:r>
              <a:rPr lang="en-US" i="1" dirty="0">
                <a:solidFill>
                  <a:schemeClr val="tx1"/>
                </a:solidFill>
                <a:effectLst/>
              </a:rPr>
              <a:t>(and other useful information, maybe…)</a:t>
            </a:r>
            <a:br>
              <a:rPr lang="en-US" dirty="0">
                <a:solidFill>
                  <a:schemeClr val="tx1"/>
                </a:solidFill>
                <a:effectLst/>
              </a:rPr>
            </a:br>
            <a:br>
              <a:rPr lang="en-US" dirty="0">
                <a:solidFill>
                  <a:schemeClr val="tx1"/>
                </a:solidFill>
                <a:effectLst/>
              </a:rPr>
            </a:br>
            <a:r>
              <a:rPr lang="en-US" sz="2400" i="1" dirty="0">
                <a:solidFill>
                  <a:schemeClr val="tx1"/>
                </a:solidFill>
                <a:effectLst/>
              </a:rPr>
              <a:t>Joe Ivanic</a:t>
            </a:r>
            <a:br>
              <a:rPr lang="en-US" sz="2400" i="1" dirty="0">
                <a:solidFill>
                  <a:schemeClr val="tx1"/>
                </a:solidFill>
                <a:effectLst/>
              </a:rPr>
            </a:br>
            <a:br>
              <a:rPr lang="en-US" sz="2400" i="1" dirty="0">
                <a:solidFill>
                  <a:schemeClr val="tx1"/>
                </a:solidFill>
                <a:effectLst/>
              </a:rPr>
            </a:br>
            <a:r>
              <a:rPr lang="en-US" sz="2400" i="1" dirty="0">
                <a:solidFill>
                  <a:schemeClr val="tx1"/>
                </a:solidFill>
                <a:effectLst/>
              </a:rPr>
              <a:t>Advanced Biomedical Computational Science</a:t>
            </a:r>
            <a:br>
              <a:rPr lang="en-US" sz="2400" i="1" dirty="0">
                <a:solidFill>
                  <a:schemeClr val="tx1"/>
                </a:solidFill>
                <a:effectLst/>
              </a:rPr>
            </a:br>
            <a:endParaRPr lang="en-US" sz="2400" i="1" dirty="0">
              <a:solidFill>
                <a:schemeClr val="tx1"/>
              </a:solidFill>
              <a:effectLst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9F9BB5C-7BD4-CB43-C637-9E55B463AAC4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3E72F18-D2DE-F777-11CD-F70015556A26}"/>
              </a:ext>
            </a:extLst>
          </p:cNvPr>
          <p:cNvSpPr/>
          <p:nvPr/>
        </p:nvSpPr>
        <p:spPr>
          <a:xfrm>
            <a:off x="0" y="3"/>
            <a:ext cx="9144000" cy="896505"/>
          </a:xfrm>
          <a:prstGeom prst="rect">
            <a:avLst/>
          </a:prstGeom>
          <a:gradFill flip="none" rotWithShape="1">
            <a:gsLst>
              <a:gs pos="0">
                <a:srgbClr val="142B2E"/>
              </a:gs>
              <a:gs pos="100000">
                <a:srgbClr val="28585E"/>
              </a:gs>
              <a:gs pos="85000">
                <a:srgbClr val="1E4146"/>
              </a:gs>
            </a:gsLst>
            <a:lin ang="0" scaled="1"/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5819C279-41B8-678D-53E6-84667A849E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65" y="131033"/>
            <a:ext cx="9135035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4400550" algn="l"/>
              </a:tabLst>
              <a:defRPr/>
            </a:pPr>
            <a:r>
              <a:rPr kumimoji="0" lang="en-US" sz="2600" b="1" i="1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/>
                <a:ea typeface="+mj-ea"/>
                <a:cs typeface="+mj-cs"/>
              </a:rPr>
              <a:t>Machine Learning for Molecule Property Modeling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0EA51BF4-59A7-EFB1-1C64-CEC5FEFE33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1A24218-EACC-9093-CAB4-BD00814F1509}"/>
              </a:ext>
            </a:extLst>
          </p:cNvPr>
          <p:cNvSpPr/>
          <p:nvPr/>
        </p:nvSpPr>
        <p:spPr>
          <a:xfrm>
            <a:off x="8965" y="905435"/>
            <a:ext cx="3864422" cy="5952565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C11336F6-0533-7E50-A0A0-465A9CFA2B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361736" y="951857"/>
            <a:ext cx="91440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Char char="•"/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7388" indent="-28575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Font typeface="Arial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4859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8288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C00000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2860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7432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2004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6576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857250" lvl="1" indent="-457200">
              <a:spcBef>
                <a:spcPts val="600"/>
              </a:spcBef>
              <a:buClrTx/>
              <a:buFont typeface="Wingdings" panose="05000000000000000000" pitchFamily="2" charset="2"/>
              <a:buChar char="Ø"/>
              <a:defRPr/>
            </a:pPr>
            <a:r>
              <a:rPr lang="en-US" altLang="en-US" sz="2200" b="1" i="1" kern="0" dirty="0">
                <a:latin typeface="Arial"/>
              </a:rPr>
              <a:t>Turn molecules into </a:t>
            </a:r>
            <a:r>
              <a:rPr lang="en-US" altLang="en-US" sz="2200" b="1" i="1" kern="0" dirty="0">
                <a:solidFill>
                  <a:srgbClr val="0000FF"/>
                </a:solidFill>
                <a:latin typeface="Arial"/>
              </a:rPr>
              <a:t>‘numbers’</a:t>
            </a:r>
          </a:p>
          <a:p>
            <a:pPr marL="1312862" lvl="2" indent="-457200">
              <a:spcBef>
                <a:spcPts val="600"/>
              </a:spcBef>
              <a:buClrTx/>
              <a:buFont typeface="Wingdings" panose="05000000000000000000" pitchFamily="2" charset="2"/>
              <a:buChar char="v"/>
              <a:defRPr/>
            </a:pPr>
            <a:r>
              <a:rPr lang="en-US" altLang="en-US" sz="2200" b="1" i="1" kern="0" dirty="0">
                <a:solidFill>
                  <a:srgbClr val="0000FF"/>
                </a:solidFill>
                <a:latin typeface="Arial"/>
              </a:rPr>
              <a:t>‘Numbers’ </a:t>
            </a:r>
            <a:r>
              <a:rPr lang="en-US" altLang="en-US" sz="2200" b="1" i="1" kern="0" dirty="0">
                <a:latin typeface="Arial"/>
              </a:rPr>
              <a:t>should represent/describe molecule features</a:t>
            </a:r>
          </a:p>
          <a:p>
            <a:pPr marL="857250" lvl="1" indent="-457200">
              <a:buClrTx/>
              <a:buFont typeface="Wingdings" panose="05000000000000000000" pitchFamily="2" charset="2"/>
              <a:buChar char="Ø"/>
              <a:defRPr/>
            </a:pPr>
            <a:r>
              <a:rPr lang="en-US" altLang="en-US" sz="2200" b="1" i="1" kern="0" dirty="0">
                <a:latin typeface="Arial"/>
              </a:rPr>
              <a:t>Several ways to turn molecules into </a:t>
            </a:r>
            <a:r>
              <a:rPr lang="en-US" altLang="en-US" sz="2200" b="1" i="1" kern="0" dirty="0">
                <a:solidFill>
                  <a:srgbClr val="0000FF"/>
                </a:solidFill>
                <a:latin typeface="Arial"/>
              </a:rPr>
              <a:t>‘numbers’</a:t>
            </a:r>
          </a:p>
          <a:p>
            <a:pPr marL="1312862" lvl="2" indent="-457200">
              <a:spcBef>
                <a:spcPts val="600"/>
              </a:spcBef>
              <a:buClrTx/>
              <a:buFont typeface="Wingdings" panose="05000000000000000000" pitchFamily="2" charset="2"/>
              <a:buChar char="v"/>
              <a:defRPr/>
            </a:pPr>
            <a:r>
              <a:rPr lang="en-US" altLang="en-US" sz="2200" b="1" i="1" kern="0" dirty="0">
                <a:solidFill>
                  <a:srgbClr val="0000FF"/>
                </a:solidFill>
                <a:latin typeface="Arial"/>
              </a:rPr>
              <a:t>ECFP, Mordred, MOE, graph-based methods…</a:t>
            </a:r>
          </a:p>
          <a:p>
            <a:pPr marL="857250" lvl="1" indent="-457200">
              <a:buClrTx/>
              <a:buFont typeface="Wingdings" panose="05000000000000000000" pitchFamily="2" charset="2"/>
              <a:buChar char="Ø"/>
              <a:defRPr/>
            </a:pPr>
            <a:r>
              <a:rPr lang="en-US" altLang="en-US" sz="2200" b="1" i="1" kern="0" dirty="0">
                <a:latin typeface="Arial"/>
              </a:rPr>
              <a:t>Train </a:t>
            </a:r>
            <a:r>
              <a:rPr lang="en-US" altLang="en-US" sz="2200" b="1" i="1" kern="0" dirty="0">
                <a:solidFill>
                  <a:srgbClr val="006600"/>
                </a:solidFill>
                <a:latin typeface="Arial"/>
              </a:rPr>
              <a:t>Model</a:t>
            </a:r>
            <a:r>
              <a:rPr lang="en-US" altLang="en-US" sz="2200" b="1" i="1" kern="0" dirty="0">
                <a:latin typeface="Arial"/>
              </a:rPr>
              <a:t> to use </a:t>
            </a:r>
            <a:r>
              <a:rPr lang="en-US" altLang="en-US" sz="2200" b="1" i="1" kern="0" dirty="0">
                <a:solidFill>
                  <a:srgbClr val="0000FF"/>
                </a:solidFill>
                <a:latin typeface="Arial"/>
              </a:rPr>
              <a:t>‘numbers’</a:t>
            </a:r>
            <a:r>
              <a:rPr lang="en-US" altLang="en-US" sz="2200" b="1" i="1" kern="0" dirty="0">
                <a:latin typeface="Arial"/>
              </a:rPr>
              <a:t> to predict </a:t>
            </a:r>
            <a:r>
              <a:rPr lang="en-US" altLang="en-US" sz="2200" b="1" i="1" kern="0" dirty="0">
                <a:solidFill>
                  <a:srgbClr val="FF0000"/>
                </a:solidFill>
                <a:latin typeface="Arial"/>
              </a:rPr>
              <a:t>property</a:t>
            </a:r>
          </a:p>
          <a:p>
            <a:pPr marL="857250" lvl="1" indent="-457200">
              <a:buClrTx/>
              <a:buFont typeface="Wingdings" panose="05000000000000000000" pitchFamily="2" charset="2"/>
              <a:buChar char="Ø"/>
              <a:defRPr/>
            </a:pPr>
            <a:r>
              <a:rPr lang="en-US" altLang="en-US" sz="2200" b="1" i="1" kern="0" dirty="0">
                <a:latin typeface="Arial"/>
              </a:rPr>
              <a:t>Use </a:t>
            </a:r>
            <a:r>
              <a:rPr lang="en-US" altLang="en-US" sz="2200" b="1" i="1" kern="0" dirty="0">
                <a:solidFill>
                  <a:srgbClr val="006600"/>
                </a:solidFill>
                <a:latin typeface="Arial"/>
              </a:rPr>
              <a:t>Model</a:t>
            </a:r>
            <a:r>
              <a:rPr lang="en-US" altLang="en-US" sz="2200" b="1" i="1" kern="0" dirty="0">
                <a:latin typeface="Arial"/>
              </a:rPr>
              <a:t> to predict </a:t>
            </a:r>
            <a:r>
              <a:rPr lang="en-US" altLang="en-US" sz="2200" b="1" i="1" kern="0" dirty="0">
                <a:solidFill>
                  <a:srgbClr val="FF0000"/>
                </a:solidFill>
                <a:latin typeface="Arial"/>
              </a:rPr>
              <a:t>property</a:t>
            </a:r>
            <a:r>
              <a:rPr lang="en-US" altLang="en-US" sz="2200" b="1" i="1" kern="0" dirty="0">
                <a:latin typeface="Arial"/>
              </a:rPr>
              <a:t> of new </a:t>
            </a:r>
            <a:r>
              <a:rPr lang="en-US" altLang="en-US" sz="2200" b="1" i="1" kern="0" dirty="0">
                <a:solidFill>
                  <a:srgbClr val="0000FF"/>
                </a:solidFill>
                <a:latin typeface="Arial"/>
              </a:rPr>
              <a:t>molecules</a:t>
            </a:r>
          </a:p>
          <a:p>
            <a:pPr marL="1312862" lvl="2" indent="-457200">
              <a:spcBef>
                <a:spcPts val="600"/>
              </a:spcBef>
              <a:buClrTx/>
              <a:buFont typeface="Wingdings" panose="05000000000000000000" pitchFamily="2" charset="2"/>
              <a:buChar char="Ø"/>
              <a:defRPr/>
            </a:pPr>
            <a:endParaRPr lang="en-US" altLang="en-US" sz="2200" b="1" i="1" kern="0" dirty="0">
              <a:latin typeface="Arial"/>
            </a:endParaRPr>
          </a:p>
          <a:p>
            <a:pPr marL="1312862" lvl="2" indent="-457200">
              <a:buClrTx/>
              <a:buFont typeface="Wingdings" panose="05000000000000000000" pitchFamily="2" charset="2"/>
              <a:buChar char="Ø"/>
              <a:defRPr/>
            </a:pPr>
            <a:endParaRPr lang="en-US" altLang="en-US" sz="2200" b="1" i="1" kern="0" dirty="0">
              <a:latin typeface="Arial"/>
            </a:endParaRPr>
          </a:p>
          <a:p>
            <a:pPr marL="1312862" lvl="2" indent="-457200">
              <a:spcBef>
                <a:spcPts val="600"/>
              </a:spcBef>
              <a:buClrTx/>
              <a:buFont typeface="Wingdings" panose="05000000000000000000" pitchFamily="2" charset="2"/>
              <a:buChar char="Ø"/>
              <a:defRPr/>
            </a:pPr>
            <a:endParaRPr lang="en-US" altLang="en-US" sz="2200" b="1" i="1" kern="0" dirty="0">
              <a:latin typeface="Arial"/>
            </a:endParaRPr>
          </a:p>
          <a:p>
            <a:pPr marL="287338" marR="0" lvl="0" indent="-287338" algn="l" defTabSz="914400" rtl="0" eaLnBrk="0" fontAlgn="base" latinLnBrk="0" hangingPunct="0">
              <a:lnSpc>
                <a:spcPct val="95000"/>
              </a:lnSpc>
              <a:spcBef>
                <a:spcPts val="24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endParaRPr lang="en-US" altLang="en-US" sz="2800" b="1" i="1" kern="0" dirty="0">
              <a:latin typeface="Arial"/>
            </a:endParaRPr>
          </a:p>
          <a:p>
            <a:pPr marL="914400" lvl="2" indent="0" defTabSz="914400">
              <a:buClrTx/>
              <a:buSzPct val="100000"/>
              <a:buNone/>
            </a:pPr>
            <a:endParaRPr lang="en-US" altLang="en-US" sz="1800" i="1" kern="0" dirty="0">
              <a:solidFill>
                <a:srgbClr val="0000FF"/>
              </a:solidFill>
              <a:latin typeface="Arial"/>
            </a:endParaRPr>
          </a:p>
          <a:p>
            <a:pPr lvl="2" defTabSz="914400">
              <a:buClrTx/>
              <a:buSzPct val="100000"/>
              <a:buFontTx/>
              <a:buChar char="-"/>
            </a:pPr>
            <a:endParaRPr lang="en-US" altLang="en-US" sz="1800" i="1" kern="0" dirty="0">
              <a:solidFill>
                <a:srgbClr val="0000FF"/>
              </a:solidFill>
              <a:latin typeface="Arial"/>
            </a:endParaRP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EAF5A5D3-7BF8-2805-82DF-4E9680C14BCC}"/>
              </a:ext>
            </a:extLst>
          </p:cNvPr>
          <p:cNvSpPr/>
          <p:nvPr/>
        </p:nvSpPr>
        <p:spPr>
          <a:xfrm>
            <a:off x="2008390" y="5235349"/>
            <a:ext cx="620112" cy="579649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Double Bracket 10">
            <a:extLst>
              <a:ext uri="{FF2B5EF4-FFF2-40B4-BE49-F238E27FC236}">
                <a16:creationId xmlns:a16="http://schemas.microsoft.com/office/drawing/2014/main" id="{EC51F605-23EB-AA44-BB3D-08A65E0B2B3B}"/>
              </a:ext>
            </a:extLst>
          </p:cNvPr>
          <p:cNvSpPr/>
          <p:nvPr/>
        </p:nvSpPr>
        <p:spPr>
          <a:xfrm>
            <a:off x="2688041" y="4530749"/>
            <a:ext cx="1030989" cy="352268"/>
          </a:xfrm>
          <a:prstGeom prst="bracketPair">
            <a:avLst/>
          </a:prstGeom>
          <a:ln w="381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i="1">
              <a:solidFill>
                <a:srgbClr val="0000FF"/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29F0948-35D7-EE22-C115-65ABA2C61C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76" y="4504839"/>
            <a:ext cx="1030989" cy="41883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7502715-1171-B30F-088E-57285068CBF1}"/>
              </a:ext>
            </a:extLst>
          </p:cNvPr>
          <p:cNvSpPr txBox="1"/>
          <p:nvPr/>
        </p:nvSpPr>
        <p:spPr>
          <a:xfrm>
            <a:off x="2700428" y="4508180"/>
            <a:ext cx="1034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>
                <a:solidFill>
                  <a:srgbClr val="0000FF"/>
                </a:solidFill>
              </a:rPr>
              <a:t>a</a:t>
            </a:r>
            <a:r>
              <a:rPr lang="en-US" b="1" i="1" baseline="-25000" dirty="0">
                <a:solidFill>
                  <a:srgbClr val="0000FF"/>
                </a:solidFill>
              </a:rPr>
              <a:t>1</a:t>
            </a:r>
            <a:r>
              <a:rPr lang="en-US" b="1" i="1" dirty="0">
                <a:solidFill>
                  <a:srgbClr val="0000FF"/>
                </a:solidFill>
              </a:rPr>
              <a:t>,a</a:t>
            </a:r>
            <a:r>
              <a:rPr lang="en-US" b="1" i="1" baseline="-25000" dirty="0">
                <a:solidFill>
                  <a:srgbClr val="0000FF"/>
                </a:solidFill>
              </a:rPr>
              <a:t>2</a:t>
            </a:r>
            <a:r>
              <a:rPr lang="en-US" b="1" i="1" dirty="0">
                <a:solidFill>
                  <a:srgbClr val="0000FF"/>
                </a:solidFill>
              </a:rPr>
              <a:t>, …</a:t>
            </a:r>
          </a:p>
        </p:txBody>
      </p:sp>
      <p:sp>
        <p:nvSpPr>
          <p:cNvPr id="14" name="Double Bracket 13">
            <a:extLst>
              <a:ext uri="{FF2B5EF4-FFF2-40B4-BE49-F238E27FC236}">
                <a16:creationId xmlns:a16="http://schemas.microsoft.com/office/drawing/2014/main" id="{D8BA66AC-BE97-4AA7-8C08-E02E364E4B3E}"/>
              </a:ext>
            </a:extLst>
          </p:cNvPr>
          <p:cNvSpPr/>
          <p:nvPr/>
        </p:nvSpPr>
        <p:spPr>
          <a:xfrm>
            <a:off x="2700428" y="5094789"/>
            <a:ext cx="1030989" cy="352268"/>
          </a:xfrm>
          <a:prstGeom prst="bracketPair">
            <a:avLst/>
          </a:prstGeom>
          <a:ln w="381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i="1">
              <a:solidFill>
                <a:srgbClr val="0000FF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7B19CA2-6EAD-346B-6EC5-3A4E190D0EBC}"/>
              </a:ext>
            </a:extLst>
          </p:cNvPr>
          <p:cNvSpPr txBox="1"/>
          <p:nvPr/>
        </p:nvSpPr>
        <p:spPr>
          <a:xfrm>
            <a:off x="2712815" y="5072220"/>
            <a:ext cx="1059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>
                <a:solidFill>
                  <a:srgbClr val="0000FF"/>
                </a:solidFill>
              </a:rPr>
              <a:t>b</a:t>
            </a:r>
            <a:r>
              <a:rPr lang="en-US" b="1" i="1" baseline="-25000" dirty="0">
                <a:solidFill>
                  <a:srgbClr val="0000FF"/>
                </a:solidFill>
              </a:rPr>
              <a:t>1</a:t>
            </a:r>
            <a:r>
              <a:rPr lang="en-US" b="1" i="1" dirty="0">
                <a:solidFill>
                  <a:srgbClr val="0000FF"/>
                </a:solidFill>
              </a:rPr>
              <a:t>,b</a:t>
            </a:r>
            <a:r>
              <a:rPr lang="en-US" b="1" i="1" baseline="-25000" dirty="0">
                <a:solidFill>
                  <a:srgbClr val="0000FF"/>
                </a:solidFill>
              </a:rPr>
              <a:t>2</a:t>
            </a:r>
            <a:r>
              <a:rPr lang="en-US" b="1" i="1" dirty="0">
                <a:solidFill>
                  <a:srgbClr val="0000FF"/>
                </a:solidFill>
              </a:rPr>
              <a:t>, …</a:t>
            </a:r>
          </a:p>
        </p:txBody>
      </p:sp>
      <p:sp>
        <p:nvSpPr>
          <p:cNvPr id="16" name="Double Bracket 15">
            <a:extLst>
              <a:ext uri="{FF2B5EF4-FFF2-40B4-BE49-F238E27FC236}">
                <a16:creationId xmlns:a16="http://schemas.microsoft.com/office/drawing/2014/main" id="{BE1F8FD6-1049-5B91-8469-84B1C292037A}"/>
              </a:ext>
            </a:extLst>
          </p:cNvPr>
          <p:cNvSpPr/>
          <p:nvPr/>
        </p:nvSpPr>
        <p:spPr>
          <a:xfrm>
            <a:off x="2688041" y="5663490"/>
            <a:ext cx="1030989" cy="352268"/>
          </a:xfrm>
          <a:prstGeom prst="bracketPair">
            <a:avLst/>
          </a:prstGeom>
          <a:ln w="381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i="1">
              <a:solidFill>
                <a:srgbClr val="0000FF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F23B971-10CA-3AA2-F640-E643D632FD53}"/>
              </a:ext>
            </a:extLst>
          </p:cNvPr>
          <p:cNvSpPr txBox="1"/>
          <p:nvPr/>
        </p:nvSpPr>
        <p:spPr>
          <a:xfrm>
            <a:off x="2700428" y="5640921"/>
            <a:ext cx="1034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>
                <a:solidFill>
                  <a:srgbClr val="0000FF"/>
                </a:solidFill>
              </a:rPr>
              <a:t>c</a:t>
            </a:r>
            <a:r>
              <a:rPr lang="en-US" b="1" i="1" baseline="-25000" dirty="0">
                <a:solidFill>
                  <a:srgbClr val="0000FF"/>
                </a:solidFill>
              </a:rPr>
              <a:t>1</a:t>
            </a:r>
            <a:r>
              <a:rPr lang="en-US" b="1" i="1" dirty="0">
                <a:solidFill>
                  <a:srgbClr val="0000FF"/>
                </a:solidFill>
              </a:rPr>
              <a:t>,c</a:t>
            </a:r>
            <a:r>
              <a:rPr lang="en-US" b="1" i="1" baseline="-25000" dirty="0">
                <a:solidFill>
                  <a:srgbClr val="0000FF"/>
                </a:solidFill>
              </a:rPr>
              <a:t>2</a:t>
            </a:r>
            <a:r>
              <a:rPr lang="en-US" b="1" i="1" dirty="0">
                <a:solidFill>
                  <a:srgbClr val="0000FF"/>
                </a:solidFill>
              </a:rPr>
              <a:t>, …</a:t>
            </a:r>
          </a:p>
        </p:txBody>
      </p:sp>
      <p:sp>
        <p:nvSpPr>
          <p:cNvPr id="18" name="Double Bracket 17">
            <a:extLst>
              <a:ext uri="{FF2B5EF4-FFF2-40B4-BE49-F238E27FC236}">
                <a16:creationId xmlns:a16="http://schemas.microsoft.com/office/drawing/2014/main" id="{A9BECB61-E685-D3EA-6537-E6B6F76817B0}"/>
              </a:ext>
            </a:extLst>
          </p:cNvPr>
          <p:cNvSpPr/>
          <p:nvPr/>
        </p:nvSpPr>
        <p:spPr>
          <a:xfrm>
            <a:off x="2700428" y="6276692"/>
            <a:ext cx="1030989" cy="352268"/>
          </a:xfrm>
          <a:prstGeom prst="bracketPair">
            <a:avLst/>
          </a:prstGeom>
          <a:ln w="381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i="1">
              <a:solidFill>
                <a:srgbClr val="0000FF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33107F9-96F3-31D2-0E28-75A855D9FC40}"/>
              </a:ext>
            </a:extLst>
          </p:cNvPr>
          <p:cNvSpPr txBox="1"/>
          <p:nvPr/>
        </p:nvSpPr>
        <p:spPr>
          <a:xfrm>
            <a:off x="2712815" y="6254123"/>
            <a:ext cx="1059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>
                <a:solidFill>
                  <a:srgbClr val="0000FF"/>
                </a:solidFill>
              </a:rPr>
              <a:t>d</a:t>
            </a:r>
            <a:r>
              <a:rPr lang="en-US" b="1" i="1" baseline="-25000" dirty="0">
                <a:solidFill>
                  <a:srgbClr val="0000FF"/>
                </a:solidFill>
              </a:rPr>
              <a:t>1</a:t>
            </a:r>
            <a:r>
              <a:rPr lang="en-US" b="1" i="1" dirty="0">
                <a:solidFill>
                  <a:srgbClr val="0000FF"/>
                </a:solidFill>
              </a:rPr>
              <a:t>,d</a:t>
            </a:r>
            <a:r>
              <a:rPr lang="en-US" b="1" i="1" baseline="-25000" dirty="0">
                <a:solidFill>
                  <a:srgbClr val="0000FF"/>
                </a:solidFill>
              </a:rPr>
              <a:t>2</a:t>
            </a:r>
            <a:r>
              <a:rPr lang="en-US" b="1" i="1" dirty="0">
                <a:solidFill>
                  <a:srgbClr val="0000FF"/>
                </a:solidFill>
              </a:rPr>
              <a:t>, …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84D5E31-C6E4-3971-358F-26B4D74ECCA8}"/>
              </a:ext>
            </a:extLst>
          </p:cNvPr>
          <p:cNvGrpSpPr/>
          <p:nvPr/>
        </p:nvGrpSpPr>
        <p:grpSpPr>
          <a:xfrm>
            <a:off x="-3548" y="4990845"/>
            <a:ext cx="1206225" cy="578063"/>
            <a:chOff x="5219525" y="3564667"/>
            <a:chExt cx="1348948" cy="634099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87B9B4F5-7CA5-A5E5-1B32-E0FBF486B9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73995"/>
            <a:stretch/>
          </p:blipFill>
          <p:spPr>
            <a:xfrm>
              <a:off x="5270615" y="3564667"/>
              <a:ext cx="1297858" cy="634099"/>
            </a:xfrm>
            <a:prstGeom prst="rect">
              <a:avLst/>
            </a:prstGeom>
          </p:spPr>
        </p:pic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12E304D-8FA6-EF83-DE65-776DFB1B5E90}"/>
                </a:ext>
              </a:extLst>
            </p:cNvPr>
            <p:cNvSpPr/>
            <p:nvPr/>
          </p:nvSpPr>
          <p:spPr>
            <a:xfrm>
              <a:off x="5219525" y="3879184"/>
              <a:ext cx="265471" cy="22530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2D76BDC0-1F6F-0DE2-047F-D1CB58D32B8F}"/>
              </a:ext>
            </a:extLst>
          </p:cNvPr>
          <p:cNvGrpSpPr/>
          <p:nvPr/>
        </p:nvGrpSpPr>
        <p:grpSpPr>
          <a:xfrm>
            <a:off x="43669" y="5581918"/>
            <a:ext cx="1160540" cy="606086"/>
            <a:chOff x="5259071" y="4520049"/>
            <a:chExt cx="1328805" cy="693057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17EBE30B-05C8-9C1F-F447-61466786689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8611" b="32966"/>
            <a:stretch/>
          </p:blipFill>
          <p:spPr>
            <a:xfrm>
              <a:off x="5290018" y="4520049"/>
              <a:ext cx="1297858" cy="693057"/>
            </a:xfrm>
            <a:prstGeom prst="rect">
              <a:avLst/>
            </a:prstGeom>
          </p:spPr>
        </p:pic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F50609EA-ACED-89CC-F57A-616C44385F4B}"/>
                </a:ext>
              </a:extLst>
            </p:cNvPr>
            <p:cNvSpPr/>
            <p:nvPr/>
          </p:nvSpPr>
          <p:spPr>
            <a:xfrm>
              <a:off x="5259071" y="4741913"/>
              <a:ext cx="265471" cy="22530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5AADD1E2-3DD5-7E7F-27F6-023F87BA2844}"/>
              </a:ext>
            </a:extLst>
          </p:cNvPr>
          <p:cNvGrpSpPr/>
          <p:nvPr/>
        </p:nvGrpSpPr>
        <p:grpSpPr>
          <a:xfrm>
            <a:off x="89817" y="6188005"/>
            <a:ext cx="1133512" cy="592909"/>
            <a:chOff x="5368197" y="5475681"/>
            <a:chExt cx="1301126" cy="653751"/>
          </a:xfrm>
        </p:grpSpPr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C9F3445D-8064-7C92-21AB-12F2828CFF8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73189"/>
            <a:stretch/>
          </p:blipFill>
          <p:spPr>
            <a:xfrm>
              <a:off x="5371465" y="5475681"/>
              <a:ext cx="1297858" cy="653751"/>
            </a:xfrm>
            <a:prstGeom prst="rect">
              <a:avLst/>
            </a:prstGeom>
          </p:spPr>
        </p:pic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B27524A5-85E8-D189-331C-F3CB37D18EF2}"/>
                </a:ext>
              </a:extLst>
            </p:cNvPr>
            <p:cNvSpPr/>
            <p:nvPr/>
          </p:nvSpPr>
          <p:spPr>
            <a:xfrm>
              <a:off x="5368197" y="5819053"/>
              <a:ext cx="265471" cy="22530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C36744CA-64F6-5271-8E10-3F0640C00583}"/>
              </a:ext>
            </a:extLst>
          </p:cNvPr>
          <p:cNvSpPr txBox="1"/>
          <p:nvPr/>
        </p:nvSpPr>
        <p:spPr>
          <a:xfrm>
            <a:off x="89817" y="3992146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u="sng" dirty="0"/>
              <a:t>Molecules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51E723A-4F1C-D0BB-6FD9-F9EC304B359F}"/>
              </a:ext>
            </a:extLst>
          </p:cNvPr>
          <p:cNvSpPr txBox="1"/>
          <p:nvPr/>
        </p:nvSpPr>
        <p:spPr>
          <a:xfrm>
            <a:off x="1236769" y="3992146"/>
            <a:ext cx="1056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u="sng" dirty="0">
                <a:solidFill>
                  <a:srgbClr val="FF0000"/>
                </a:solidFill>
              </a:rPr>
              <a:t>Property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B222EAE-D842-0385-58D7-F573BAAA695E}"/>
              </a:ext>
            </a:extLst>
          </p:cNvPr>
          <p:cNvSpPr txBox="1"/>
          <p:nvPr/>
        </p:nvSpPr>
        <p:spPr>
          <a:xfrm>
            <a:off x="1366050" y="4504839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12.4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64D1D48-2E3E-A0A6-A094-D4010E2D89B8}"/>
              </a:ext>
            </a:extLst>
          </p:cNvPr>
          <p:cNvSpPr txBox="1"/>
          <p:nvPr/>
        </p:nvSpPr>
        <p:spPr>
          <a:xfrm>
            <a:off x="1366049" y="5060886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76.4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D95CCC7-AF24-690A-E6B2-6B66B63869FB}"/>
              </a:ext>
            </a:extLst>
          </p:cNvPr>
          <p:cNvSpPr txBox="1"/>
          <p:nvPr/>
        </p:nvSpPr>
        <p:spPr>
          <a:xfrm>
            <a:off x="1349091" y="5606581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25.2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9194D7A-D3F3-412E-A265-5DEEE9AF49A9}"/>
              </a:ext>
            </a:extLst>
          </p:cNvPr>
          <p:cNvSpPr txBox="1"/>
          <p:nvPr/>
        </p:nvSpPr>
        <p:spPr>
          <a:xfrm>
            <a:off x="1317730" y="6233732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100.3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DA71AA2-3F96-4176-4462-CACA393F6A8D}"/>
              </a:ext>
            </a:extLst>
          </p:cNvPr>
          <p:cNvSpPr txBox="1"/>
          <p:nvPr/>
        </p:nvSpPr>
        <p:spPr>
          <a:xfrm>
            <a:off x="3877711" y="4500493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12.4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F6594A2-D5E0-E909-58BF-7A4A085C1AA8}"/>
              </a:ext>
            </a:extLst>
          </p:cNvPr>
          <p:cNvSpPr txBox="1"/>
          <p:nvPr/>
        </p:nvSpPr>
        <p:spPr>
          <a:xfrm>
            <a:off x="3877710" y="5056540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76.4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33928EE-892A-12C9-8B5F-8C7B6E892820}"/>
              </a:ext>
            </a:extLst>
          </p:cNvPr>
          <p:cNvSpPr txBox="1"/>
          <p:nvPr/>
        </p:nvSpPr>
        <p:spPr>
          <a:xfrm>
            <a:off x="3860752" y="5602235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25.2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66C751D-06B2-DC43-551F-63D438E1C77A}"/>
              </a:ext>
            </a:extLst>
          </p:cNvPr>
          <p:cNvSpPr txBox="1"/>
          <p:nvPr/>
        </p:nvSpPr>
        <p:spPr>
          <a:xfrm>
            <a:off x="3829391" y="6229386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100.3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01E6184-0CBC-0C76-BB9D-97B66E62EC20}"/>
              </a:ext>
            </a:extLst>
          </p:cNvPr>
          <p:cNvSpPr txBox="1"/>
          <p:nvPr/>
        </p:nvSpPr>
        <p:spPr>
          <a:xfrm>
            <a:off x="2496954" y="3957309"/>
            <a:ext cx="1266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u="sng" dirty="0">
                <a:solidFill>
                  <a:srgbClr val="0000FF"/>
                </a:solidFill>
              </a:rPr>
              <a:t>Molecules’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CDCE006-AEA7-8FC5-D04C-862510AA0427}"/>
              </a:ext>
            </a:extLst>
          </p:cNvPr>
          <p:cNvSpPr txBox="1"/>
          <p:nvPr/>
        </p:nvSpPr>
        <p:spPr>
          <a:xfrm>
            <a:off x="3663572" y="3957309"/>
            <a:ext cx="1056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u="sng" dirty="0">
                <a:solidFill>
                  <a:srgbClr val="FF0000"/>
                </a:solidFill>
              </a:rPr>
              <a:t>Property</a:t>
            </a:r>
          </a:p>
        </p:txBody>
      </p:sp>
      <p:pic>
        <p:nvPicPr>
          <p:cNvPr id="41" name="Picture 40" descr="Circuit board background">
            <a:extLst>
              <a:ext uri="{FF2B5EF4-FFF2-40B4-BE49-F238E27FC236}">
                <a16:creationId xmlns:a16="http://schemas.microsoft.com/office/drawing/2014/main" id="{31A4E496-B6B4-2A81-CCE4-9D85D243135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924698" y="4915424"/>
            <a:ext cx="1974698" cy="1193293"/>
          </a:xfrm>
          <a:prstGeom prst="rect">
            <a:avLst/>
          </a:prstGeom>
          <a:solidFill>
            <a:srgbClr val="006600"/>
          </a:solidFill>
          <a:effectLst>
            <a:outerShdw blurRad="50800" dist="50800" dir="5400000" algn="ctr" rotWithShape="0">
              <a:srgbClr val="000000">
                <a:alpha val="95000"/>
              </a:srgbClr>
            </a:outerShdw>
          </a:effectLst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384BCCF5-BF29-1B98-D1AA-2580F02812F0}"/>
              </a:ext>
            </a:extLst>
          </p:cNvPr>
          <p:cNvSpPr txBox="1"/>
          <p:nvPr/>
        </p:nvSpPr>
        <p:spPr>
          <a:xfrm>
            <a:off x="5480368" y="3944978"/>
            <a:ext cx="813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u="sng" dirty="0">
                <a:solidFill>
                  <a:srgbClr val="006600"/>
                </a:solidFill>
              </a:rPr>
              <a:t>Model</a:t>
            </a:r>
          </a:p>
        </p:txBody>
      </p:sp>
      <p:sp>
        <p:nvSpPr>
          <p:cNvPr id="43" name="Arrow: Right 42">
            <a:extLst>
              <a:ext uri="{FF2B5EF4-FFF2-40B4-BE49-F238E27FC236}">
                <a16:creationId xmlns:a16="http://schemas.microsoft.com/office/drawing/2014/main" id="{BE0B29BD-D794-FAC2-B5DD-D2D83DABB0E6}"/>
              </a:ext>
            </a:extLst>
          </p:cNvPr>
          <p:cNvSpPr/>
          <p:nvPr/>
        </p:nvSpPr>
        <p:spPr>
          <a:xfrm>
            <a:off x="4524687" y="5212276"/>
            <a:ext cx="620112" cy="579649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047FA37-0CBF-253E-AFF9-0274A6A806AA}"/>
              </a:ext>
            </a:extLst>
          </p:cNvPr>
          <p:cNvSpPr txBox="1"/>
          <p:nvPr/>
        </p:nvSpPr>
        <p:spPr>
          <a:xfrm>
            <a:off x="7204686" y="3576718"/>
            <a:ext cx="17491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u="sng" dirty="0"/>
              <a:t>New Molecules</a:t>
            </a: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135C59EB-589E-BADF-5E36-17CC98F466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92041" y="4036304"/>
            <a:ext cx="1223412" cy="547316"/>
          </a:xfrm>
          <a:prstGeom prst="rect">
            <a:avLst/>
          </a:pr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049421A7-2232-9373-526D-5B2B18F39DB6}"/>
              </a:ext>
            </a:extLst>
          </p:cNvPr>
          <p:cNvSpPr/>
          <p:nvPr/>
        </p:nvSpPr>
        <p:spPr>
          <a:xfrm>
            <a:off x="7455891" y="4333091"/>
            <a:ext cx="231272" cy="2043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Arrow: Right 46">
            <a:extLst>
              <a:ext uri="{FF2B5EF4-FFF2-40B4-BE49-F238E27FC236}">
                <a16:creationId xmlns:a16="http://schemas.microsoft.com/office/drawing/2014/main" id="{C6259DC2-85A8-56CD-5CDD-FE066230416B}"/>
              </a:ext>
            </a:extLst>
          </p:cNvPr>
          <p:cNvSpPr/>
          <p:nvPr/>
        </p:nvSpPr>
        <p:spPr>
          <a:xfrm rot="5400000">
            <a:off x="7805779" y="4614785"/>
            <a:ext cx="620112" cy="579649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8" name="Double Bracket 47">
            <a:extLst>
              <a:ext uri="{FF2B5EF4-FFF2-40B4-BE49-F238E27FC236}">
                <a16:creationId xmlns:a16="http://schemas.microsoft.com/office/drawing/2014/main" id="{F3D1CABF-C9C9-83C7-640B-1EE880281B85}"/>
              </a:ext>
            </a:extLst>
          </p:cNvPr>
          <p:cNvSpPr/>
          <p:nvPr/>
        </p:nvSpPr>
        <p:spPr>
          <a:xfrm>
            <a:off x="7653935" y="5273971"/>
            <a:ext cx="1030989" cy="352268"/>
          </a:xfrm>
          <a:prstGeom prst="bracketPair">
            <a:avLst/>
          </a:prstGeom>
          <a:ln w="381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i="1">
              <a:solidFill>
                <a:srgbClr val="0000FF"/>
              </a:solidFill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30F7D4D-A520-3D58-1558-4CE9BA46D98B}"/>
              </a:ext>
            </a:extLst>
          </p:cNvPr>
          <p:cNvSpPr txBox="1"/>
          <p:nvPr/>
        </p:nvSpPr>
        <p:spPr>
          <a:xfrm>
            <a:off x="7666322" y="5251402"/>
            <a:ext cx="1059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>
                <a:solidFill>
                  <a:srgbClr val="0000FF"/>
                </a:solidFill>
              </a:rPr>
              <a:t>e</a:t>
            </a:r>
            <a:r>
              <a:rPr lang="en-US" b="1" i="1" baseline="-25000" dirty="0">
                <a:solidFill>
                  <a:srgbClr val="0000FF"/>
                </a:solidFill>
              </a:rPr>
              <a:t>1</a:t>
            </a:r>
            <a:r>
              <a:rPr lang="en-US" b="1" i="1" dirty="0">
                <a:solidFill>
                  <a:srgbClr val="0000FF"/>
                </a:solidFill>
              </a:rPr>
              <a:t>,e</a:t>
            </a:r>
            <a:r>
              <a:rPr lang="en-US" b="1" i="1" baseline="-25000" dirty="0">
                <a:solidFill>
                  <a:srgbClr val="0000FF"/>
                </a:solidFill>
              </a:rPr>
              <a:t>2</a:t>
            </a:r>
            <a:r>
              <a:rPr lang="en-US" b="1" i="1" dirty="0">
                <a:solidFill>
                  <a:srgbClr val="0000FF"/>
                </a:solidFill>
              </a:rPr>
              <a:t>, …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735D51C-45DB-FD9A-3ECB-8D857B0D5DBE}"/>
              </a:ext>
            </a:extLst>
          </p:cNvPr>
          <p:cNvSpPr txBox="1"/>
          <p:nvPr/>
        </p:nvSpPr>
        <p:spPr>
          <a:xfrm>
            <a:off x="7698412" y="6276692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150.7</a:t>
            </a:r>
          </a:p>
        </p:txBody>
      </p:sp>
      <p:sp>
        <p:nvSpPr>
          <p:cNvPr id="51" name="Arrow: Right 50">
            <a:extLst>
              <a:ext uri="{FF2B5EF4-FFF2-40B4-BE49-F238E27FC236}">
                <a16:creationId xmlns:a16="http://schemas.microsoft.com/office/drawing/2014/main" id="{9292469F-70FE-EDB0-2BC3-3B02F6247984}"/>
              </a:ext>
            </a:extLst>
          </p:cNvPr>
          <p:cNvSpPr/>
          <p:nvPr/>
        </p:nvSpPr>
        <p:spPr>
          <a:xfrm rot="10800000">
            <a:off x="6735186" y="5160280"/>
            <a:ext cx="620112" cy="579649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2" name="Arrow: Right 51">
            <a:extLst>
              <a:ext uri="{FF2B5EF4-FFF2-40B4-BE49-F238E27FC236}">
                <a16:creationId xmlns:a16="http://schemas.microsoft.com/office/drawing/2014/main" id="{B39FA60C-F12F-2A92-3790-A39CDDA9D1A8}"/>
              </a:ext>
            </a:extLst>
          </p:cNvPr>
          <p:cNvSpPr/>
          <p:nvPr/>
        </p:nvSpPr>
        <p:spPr>
          <a:xfrm rot="2054729">
            <a:off x="6842073" y="6019499"/>
            <a:ext cx="620112" cy="579649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4E9025E-0B12-67C6-AFCB-2B57E7E4F995}"/>
              </a:ext>
            </a:extLst>
          </p:cNvPr>
          <p:cNvSpPr/>
          <p:nvPr/>
        </p:nvSpPr>
        <p:spPr>
          <a:xfrm>
            <a:off x="8965" y="3576718"/>
            <a:ext cx="9125203" cy="3281279"/>
          </a:xfrm>
          <a:prstGeom prst="rect">
            <a:avLst/>
          </a:prstGeom>
          <a:solidFill>
            <a:srgbClr val="00B0F0">
              <a:alpha val="1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E51CB2A8-7909-D309-52D8-903678241722}"/>
              </a:ext>
            </a:extLst>
          </p:cNvPr>
          <p:cNvSpPr txBox="1"/>
          <p:nvPr/>
        </p:nvSpPr>
        <p:spPr>
          <a:xfrm>
            <a:off x="7530851" y="2255174"/>
            <a:ext cx="1346844" cy="584775"/>
          </a:xfrm>
          <a:custGeom>
            <a:avLst/>
            <a:gdLst>
              <a:gd name="connsiteX0" fmla="*/ 0 w 1346844"/>
              <a:gd name="connsiteY0" fmla="*/ 0 h 584775"/>
              <a:gd name="connsiteX1" fmla="*/ 1346844 w 1346844"/>
              <a:gd name="connsiteY1" fmla="*/ 0 h 584775"/>
              <a:gd name="connsiteX2" fmla="*/ 1346844 w 1346844"/>
              <a:gd name="connsiteY2" fmla="*/ 584775 h 584775"/>
              <a:gd name="connsiteX3" fmla="*/ 0 w 1346844"/>
              <a:gd name="connsiteY3" fmla="*/ 584775 h 584775"/>
              <a:gd name="connsiteX4" fmla="*/ 0 w 1346844"/>
              <a:gd name="connsiteY4" fmla="*/ 0 h 584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6844" h="584775" extrusionOk="0">
                <a:moveTo>
                  <a:pt x="0" y="0"/>
                </a:moveTo>
                <a:cubicBezTo>
                  <a:pt x="559660" y="25894"/>
                  <a:pt x="697027" y="18702"/>
                  <a:pt x="1346844" y="0"/>
                </a:cubicBezTo>
                <a:cubicBezTo>
                  <a:pt x="1317505" y="173889"/>
                  <a:pt x="1375311" y="379358"/>
                  <a:pt x="1346844" y="584775"/>
                </a:cubicBezTo>
                <a:cubicBezTo>
                  <a:pt x="703991" y="517054"/>
                  <a:pt x="427258" y="572917"/>
                  <a:pt x="0" y="584775"/>
                </a:cubicBezTo>
                <a:cubicBezTo>
                  <a:pt x="33046" y="457960"/>
                  <a:pt x="28631" y="264475"/>
                  <a:pt x="0" y="0"/>
                </a:cubicBezTo>
                <a:close/>
              </a:path>
            </a:pathLst>
          </a:custGeom>
          <a:noFill/>
          <a:ln w="38100">
            <a:solidFill>
              <a:srgbClr val="CC00CC"/>
            </a:solidFill>
            <a:extLst>
              <a:ext uri="{C807C97D-BFC1-408E-A445-0C87EB9F89A2}">
                <ask:lineSketchStyleProps xmlns:ask="http://schemas.microsoft.com/office/drawing/2018/sketchyshapes" sd="259174454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CC00CC"/>
                </a:solidFill>
              </a:rPr>
              <a:t>AMPL</a:t>
            </a:r>
          </a:p>
        </p:txBody>
      </p:sp>
    </p:spTree>
    <p:extLst>
      <p:ext uri="{BB962C8B-B14F-4D97-AF65-F5344CB8AC3E}">
        <p14:creationId xmlns:p14="http://schemas.microsoft.com/office/powerpoint/2010/main" val="15159865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DF35E72-A68B-D7A2-C6AC-AEB56DA65562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B8C54C1-2A09-7E22-A0B4-81E5CE690403}"/>
              </a:ext>
            </a:extLst>
          </p:cNvPr>
          <p:cNvSpPr/>
          <p:nvPr/>
        </p:nvSpPr>
        <p:spPr>
          <a:xfrm>
            <a:off x="0" y="3"/>
            <a:ext cx="9144000" cy="896505"/>
          </a:xfrm>
          <a:prstGeom prst="rect">
            <a:avLst/>
          </a:prstGeom>
          <a:gradFill flip="none" rotWithShape="1">
            <a:gsLst>
              <a:gs pos="0">
                <a:srgbClr val="142B2E"/>
              </a:gs>
              <a:gs pos="100000">
                <a:srgbClr val="28585E"/>
              </a:gs>
              <a:gs pos="85000">
                <a:srgbClr val="1E4146"/>
              </a:gs>
            </a:gsLst>
            <a:lin ang="0" scaled="1"/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BDBBD5B7-E100-138C-F453-26180E476D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A08E5A3-B932-626F-F69F-0DC75638E436}"/>
              </a:ext>
            </a:extLst>
          </p:cNvPr>
          <p:cNvSpPr/>
          <p:nvPr/>
        </p:nvSpPr>
        <p:spPr>
          <a:xfrm>
            <a:off x="8965" y="905435"/>
            <a:ext cx="3864422" cy="5952565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2">
            <a:extLst>
              <a:ext uri="{FF2B5EF4-FFF2-40B4-BE49-F238E27FC236}">
                <a16:creationId xmlns:a16="http://schemas.microsoft.com/office/drawing/2014/main" id="{37229866-4B39-D839-C04C-E67E37E864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65" y="131033"/>
            <a:ext cx="9135035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4400550" algn="l"/>
              </a:tabLst>
              <a:defRPr/>
            </a:pPr>
            <a:r>
              <a:rPr kumimoji="0" lang="en-US" sz="2600" b="1" i="1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/>
                <a:ea typeface="+mj-ea"/>
                <a:cs typeface="+mj-cs"/>
              </a:rPr>
              <a:t>Representations of Molecules</a:t>
            </a:r>
          </a:p>
        </p:txBody>
      </p:sp>
      <p:sp>
        <p:nvSpPr>
          <p:cNvPr id="57" name="Rectangle 3">
            <a:extLst>
              <a:ext uri="{FF2B5EF4-FFF2-40B4-BE49-F238E27FC236}">
                <a16:creationId xmlns:a16="http://schemas.microsoft.com/office/drawing/2014/main" id="{2E94D341-8555-4949-DB0D-0DFD0116C5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65" y="905435"/>
            <a:ext cx="9144000" cy="30661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Char char="•"/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7388" indent="-28575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Font typeface="Arial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4859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8288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C00000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2860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7432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2004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6576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287338" marR="0" lvl="0" indent="-287338" algn="l" defTabSz="914400" rtl="0" eaLnBrk="0" fontAlgn="base" latinLnBrk="0" hangingPunct="0">
              <a:lnSpc>
                <a:spcPct val="95000"/>
              </a:lnSpc>
              <a:spcBef>
                <a:spcPts val="24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en-US" altLang="en-US" sz="2400" b="1" i="1" kern="0" dirty="0">
                <a:latin typeface="Arial"/>
              </a:rPr>
              <a:t>Ways to represent molecules (there’s more, e.g., InChI)</a:t>
            </a:r>
          </a:p>
          <a:p>
            <a:pPr marL="400050" lvl="1" indent="0" defTabSz="914400">
              <a:spcBef>
                <a:spcPts val="2400"/>
              </a:spcBef>
              <a:buClrTx/>
              <a:buNone/>
              <a:defRPr/>
            </a:pPr>
            <a:endParaRPr lang="en-US" altLang="en-US" sz="1800" i="1" kern="0" dirty="0">
              <a:latin typeface="Arial"/>
            </a:endParaRPr>
          </a:p>
          <a:p>
            <a:pPr lvl="2" defTabSz="914400">
              <a:buClrTx/>
              <a:buSzPct val="100000"/>
              <a:buFontTx/>
              <a:buChar char="-"/>
            </a:pPr>
            <a:endParaRPr lang="en-US" altLang="en-US" sz="1800" i="1" kern="0" dirty="0">
              <a:solidFill>
                <a:srgbClr val="0000FF"/>
              </a:solidFill>
              <a:latin typeface="Arial"/>
            </a:endParaRPr>
          </a:p>
          <a:p>
            <a:pPr lvl="2" defTabSz="914400">
              <a:buClrTx/>
              <a:buSzPct val="100000"/>
              <a:buFontTx/>
              <a:buChar char="-"/>
            </a:pPr>
            <a:endParaRPr lang="en-US" altLang="en-US" sz="1800" i="1" kern="0" dirty="0">
              <a:solidFill>
                <a:srgbClr val="0000FF"/>
              </a:solidFill>
              <a:latin typeface="Arial"/>
            </a:endParaRP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107F356D-8EAE-28DF-BCE3-97074FDF43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28" r="15452"/>
          <a:stretch/>
        </p:blipFill>
        <p:spPr>
          <a:xfrm>
            <a:off x="880163" y="2041994"/>
            <a:ext cx="2650472" cy="1773337"/>
          </a:xfrm>
          <a:prstGeom prst="rect">
            <a:avLst/>
          </a:prstGeom>
        </p:spPr>
      </p:pic>
      <p:grpSp>
        <p:nvGrpSpPr>
          <p:cNvPr id="58" name="Group 57">
            <a:extLst>
              <a:ext uri="{FF2B5EF4-FFF2-40B4-BE49-F238E27FC236}">
                <a16:creationId xmlns:a16="http://schemas.microsoft.com/office/drawing/2014/main" id="{F7FECA67-5743-015E-2C8C-ED2FE87668AF}"/>
              </a:ext>
            </a:extLst>
          </p:cNvPr>
          <p:cNvGrpSpPr/>
          <p:nvPr/>
        </p:nvGrpSpPr>
        <p:grpSpPr>
          <a:xfrm>
            <a:off x="559998" y="4862559"/>
            <a:ext cx="2889423" cy="1552364"/>
            <a:chOff x="3336296" y="1179156"/>
            <a:chExt cx="2889423" cy="1552364"/>
          </a:xfrm>
        </p:grpSpPr>
        <p:pic>
          <p:nvPicPr>
            <p:cNvPr id="59" name="Picture 58" descr="A picture containing diagram&#10;&#10;Description automatically generated">
              <a:extLst>
                <a:ext uri="{FF2B5EF4-FFF2-40B4-BE49-F238E27FC236}">
                  <a16:creationId xmlns:a16="http://schemas.microsoft.com/office/drawing/2014/main" id="{2483930B-38AD-80A6-04D1-31B994B6AF9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218" t="24739" r="1275" b="25402"/>
            <a:stretch/>
          </p:blipFill>
          <p:spPr>
            <a:xfrm>
              <a:off x="3352799" y="1338669"/>
              <a:ext cx="2710056" cy="1392851"/>
            </a:xfrm>
            <a:prstGeom prst="rect">
              <a:avLst/>
            </a:prstGeom>
          </p:spPr>
        </p:pic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56E9BC07-1147-FCB2-523E-E2B22DA7EB8D}"/>
                </a:ext>
              </a:extLst>
            </p:cNvPr>
            <p:cNvSpPr txBox="1"/>
            <p:nvPr/>
          </p:nvSpPr>
          <p:spPr>
            <a:xfrm>
              <a:off x="3336296" y="1722502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000000"/>
                  </a:solidFill>
                  <a:latin typeface="Arial" charset="0"/>
                </a:rPr>
                <a:t>1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9EEF0C12-8CFC-1C5A-8709-B1AA6E20A3AD}"/>
                </a:ext>
              </a:extLst>
            </p:cNvPr>
            <p:cNvSpPr txBox="1"/>
            <p:nvPr/>
          </p:nvSpPr>
          <p:spPr>
            <a:xfrm>
              <a:off x="3555459" y="2435816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000000"/>
                  </a:solidFill>
                  <a:latin typeface="Arial" charset="0"/>
                </a:rPr>
                <a:t>2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A5E6887F-8B33-A370-A4A1-F84552D6D57A}"/>
                </a:ext>
              </a:extLst>
            </p:cNvPr>
            <p:cNvSpPr txBox="1"/>
            <p:nvPr/>
          </p:nvSpPr>
          <p:spPr>
            <a:xfrm>
              <a:off x="3801874" y="2148423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0000FF"/>
                  </a:solidFill>
                  <a:latin typeface="Arial" charset="0"/>
                </a:rPr>
                <a:t>3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BACB56AF-BFF9-1DA0-64B9-923E018DC4E1}"/>
                </a:ext>
              </a:extLst>
            </p:cNvPr>
            <p:cNvSpPr txBox="1"/>
            <p:nvPr/>
          </p:nvSpPr>
          <p:spPr>
            <a:xfrm>
              <a:off x="3937468" y="1813042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000000"/>
                  </a:solidFill>
                  <a:latin typeface="Arial" charset="0"/>
                </a:rPr>
                <a:t>4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1C24F334-62BC-C739-8AC8-70853A2EB3C9}"/>
                </a:ext>
              </a:extLst>
            </p:cNvPr>
            <p:cNvSpPr txBox="1"/>
            <p:nvPr/>
          </p:nvSpPr>
          <p:spPr>
            <a:xfrm>
              <a:off x="3982849" y="1400527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000000"/>
                  </a:solidFill>
                  <a:latin typeface="Arial" charset="0"/>
                </a:rPr>
                <a:t>5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A2AEADDA-E239-6EE4-047F-4866E274D37A}"/>
                </a:ext>
              </a:extLst>
            </p:cNvPr>
            <p:cNvSpPr txBox="1"/>
            <p:nvPr/>
          </p:nvSpPr>
          <p:spPr>
            <a:xfrm>
              <a:off x="4410924" y="1179156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000000"/>
                  </a:solidFill>
                  <a:latin typeface="Arial" charset="0"/>
                </a:rPr>
                <a:t>6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44520249-2B66-0B01-4C38-9CD0E4DC0A60}"/>
                </a:ext>
              </a:extLst>
            </p:cNvPr>
            <p:cNvSpPr txBox="1"/>
            <p:nvPr/>
          </p:nvSpPr>
          <p:spPr>
            <a:xfrm>
              <a:off x="4776728" y="1360148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000000"/>
                  </a:solidFill>
                  <a:latin typeface="Arial" charset="0"/>
                </a:rPr>
                <a:t>7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66204BCE-03CA-8C24-4FEE-5A8E2D484E96}"/>
                </a:ext>
              </a:extLst>
            </p:cNvPr>
            <p:cNvSpPr txBox="1"/>
            <p:nvPr/>
          </p:nvSpPr>
          <p:spPr>
            <a:xfrm>
              <a:off x="4856164" y="1871799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000000"/>
                  </a:solidFill>
                  <a:latin typeface="Arial" charset="0"/>
                </a:rPr>
                <a:t>8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FD2645B6-AE07-04E3-6B98-4A52D2BEF26A}"/>
                </a:ext>
              </a:extLst>
            </p:cNvPr>
            <p:cNvSpPr txBox="1"/>
            <p:nvPr/>
          </p:nvSpPr>
          <p:spPr>
            <a:xfrm>
              <a:off x="4395728" y="2217398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000000"/>
                  </a:solidFill>
                  <a:latin typeface="Arial" charset="0"/>
                </a:rPr>
                <a:t>9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BDADAE2B-ADE9-51BC-E363-E408AFBAF778}"/>
                </a:ext>
              </a:extLst>
            </p:cNvPr>
            <p:cNvSpPr txBox="1"/>
            <p:nvPr/>
          </p:nvSpPr>
          <p:spPr>
            <a:xfrm>
              <a:off x="5075239" y="1214574"/>
              <a:ext cx="35458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000000"/>
                  </a:solidFill>
                  <a:latin typeface="Arial" charset="0"/>
                </a:rPr>
                <a:t>10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1DCCD173-5A2A-6313-E9C8-AF6383C5CF98}"/>
                </a:ext>
              </a:extLst>
            </p:cNvPr>
            <p:cNvSpPr txBox="1"/>
            <p:nvPr/>
          </p:nvSpPr>
          <p:spPr>
            <a:xfrm>
              <a:off x="5559564" y="1476690"/>
              <a:ext cx="3461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000000"/>
                  </a:solidFill>
                  <a:latin typeface="Arial" charset="0"/>
                </a:rPr>
                <a:t>11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BC9F3940-557E-5267-180D-AC0C530AA519}"/>
                </a:ext>
              </a:extLst>
            </p:cNvPr>
            <p:cNvSpPr txBox="1"/>
            <p:nvPr/>
          </p:nvSpPr>
          <p:spPr>
            <a:xfrm>
              <a:off x="5550039" y="1829115"/>
              <a:ext cx="35458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000000"/>
                  </a:solidFill>
                  <a:latin typeface="Arial" charset="0"/>
                </a:rPr>
                <a:t>12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564FB911-D967-3712-0BB6-EDFA12C75F20}"/>
                </a:ext>
              </a:extLst>
            </p:cNvPr>
            <p:cNvSpPr txBox="1"/>
            <p:nvPr/>
          </p:nvSpPr>
          <p:spPr>
            <a:xfrm>
              <a:off x="5871135" y="2027651"/>
              <a:ext cx="35458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FF0000"/>
                  </a:solidFill>
                  <a:latin typeface="Arial" charset="0"/>
                </a:rPr>
                <a:t>14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D59EC23F-30EE-F894-5382-34895FD66954}"/>
                </a:ext>
              </a:extLst>
            </p:cNvPr>
            <p:cNvSpPr txBox="1"/>
            <p:nvPr/>
          </p:nvSpPr>
          <p:spPr>
            <a:xfrm>
              <a:off x="5452695" y="2429209"/>
              <a:ext cx="35458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BBE0E3">
                      <a:lumMod val="75000"/>
                    </a:srgbClr>
                  </a:solidFill>
                  <a:latin typeface="Arial" charset="0"/>
                </a:rPr>
                <a:t>15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89397632-30AD-D09D-F673-0425422789FE}"/>
                </a:ext>
              </a:extLst>
            </p:cNvPr>
            <p:cNvSpPr txBox="1"/>
            <p:nvPr/>
          </p:nvSpPr>
          <p:spPr>
            <a:xfrm>
              <a:off x="5047643" y="1979588"/>
              <a:ext cx="35458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000000"/>
                  </a:solidFill>
                  <a:latin typeface="Arial" charset="0"/>
                </a:rPr>
                <a:t>13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475AD42C-BFA3-8A1C-5D0B-8132359372E0}"/>
                </a:ext>
              </a:extLst>
            </p:cNvPr>
            <p:cNvSpPr txBox="1"/>
            <p:nvPr/>
          </p:nvSpPr>
          <p:spPr>
            <a:xfrm>
              <a:off x="4617287" y="2421912"/>
              <a:ext cx="37714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BBE0E3">
                      <a:lumMod val="75000"/>
                    </a:srgbClr>
                  </a:solidFill>
                  <a:latin typeface="Arial" charset="0"/>
                </a:rPr>
                <a:t>16</a:t>
              </a:r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C4A49BA5-202A-8D36-6809-D32097EE7486}"/>
              </a:ext>
            </a:extLst>
          </p:cNvPr>
          <p:cNvGrpSpPr/>
          <p:nvPr/>
        </p:nvGrpSpPr>
        <p:grpSpPr>
          <a:xfrm>
            <a:off x="5001928" y="3154662"/>
            <a:ext cx="3270459" cy="3325492"/>
            <a:chOff x="-28498" y="3223008"/>
            <a:chExt cx="3345788" cy="3231654"/>
          </a:xfrm>
        </p:grpSpPr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ADBA53C7-CC23-DAC9-9100-BC56EA7772D5}"/>
                </a:ext>
              </a:extLst>
            </p:cNvPr>
            <p:cNvSpPr txBox="1"/>
            <p:nvPr/>
          </p:nvSpPr>
          <p:spPr>
            <a:xfrm>
              <a:off x="-28498" y="3223008"/>
              <a:ext cx="3345788" cy="32316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u="sng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 C C N C </a:t>
              </a:r>
              <a:r>
                <a:rPr lang="en-US" sz="1200" b="1" u="sng" dirty="0" err="1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C</a:t>
              </a:r>
              <a:r>
                <a:rPr lang="en-US" sz="1200" b="1" u="sng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</a:t>
              </a:r>
              <a:r>
                <a:rPr lang="en-US" sz="1200" b="1" u="sng" dirty="0" err="1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C</a:t>
              </a:r>
              <a:r>
                <a:rPr lang="en-US" sz="1200" b="1" u="sng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</a:t>
              </a:r>
              <a:r>
                <a:rPr lang="en-US" sz="1200" b="1" u="sng" dirty="0" err="1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C</a:t>
              </a:r>
              <a:r>
                <a:rPr lang="en-US" sz="1200" b="1" u="sng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</a:t>
              </a:r>
              <a:r>
                <a:rPr lang="en-US" sz="1200" b="1" u="sng" dirty="0" err="1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C</a:t>
              </a:r>
              <a:r>
                <a:rPr lang="en-US" sz="1200" b="1" u="sng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</a:t>
              </a:r>
              <a:r>
                <a:rPr lang="en-US" sz="1200" b="1" u="sng" dirty="0" err="1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C</a:t>
              </a:r>
              <a:r>
                <a:rPr lang="en-US" sz="1200" b="1" u="sng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</a:t>
              </a:r>
              <a:r>
                <a:rPr lang="en-US" sz="1200" b="1" u="sng" dirty="0" err="1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C</a:t>
              </a:r>
              <a:r>
                <a:rPr lang="en-US" sz="1200" b="1" u="sng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</a:t>
              </a:r>
              <a:r>
                <a:rPr lang="en-US" sz="1200" b="1" u="sng" dirty="0" err="1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C</a:t>
              </a:r>
              <a:r>
                <a:rPr lang="en-US" sz="1200" b="1" u="sng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</a:t>
              </a:r>
              <a:r>
                <a:rPr lang="en-US" sz="1200" b="1" u="sng" dirty="0" err="1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C</a:t>
              </a:r>
              <a:r>
                <a:rPr lang="en-US" sz="1200" b="1" u="sng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</a:t>
              </a:r>
              <a:r>
                <a:rPr lang="en-US" sz="1200" b="1" u="sng" dirty="0" err="1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C</a:t>
              </a:r>
              <a:r>
                <a:rPr lang="en-US" sz="1200" b="1" u="sng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O F </a:t>
              </a:r>
              <a:r>
                <a:rPr lang="en-US" sz="1200" b="1" u="sng" dirty="0" err="1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F</a:t>
              </a:r>
              <a:r>
                <a:rPr lang="en-US" sz="1200" b="1" u="sng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</a:t>
              </a:r>
            </a:p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C     1</a:t>
              </a:r>
            </a:p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C     1</a:t>
              </a:r>
            </a:p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N 1 1   1</a:t>
              </a:r>
            </a:p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C     1   2       1</a:t>
              </a:r>
            </a:p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C       2   1</a:t>
              </a:r>
            </a:p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C         1   2</a:t>
              </a:r>
            </a:p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C           2   1   1</a:t>
              </a:r>
            </a:p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C             1   1       1</a:t>
              </a:r>
            </a:p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C       1       1</a:t>
              </a:r>
            </a:p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C             1       2</a:t>
              </a:r>
            </a:p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C                   2   1</a:t>
              </a:r>
            </a:p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C                     1   1 2</a:t>
              </a:r>
            </a:p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C                1      1     1  1</a:t>
              </a:r>
            </a:p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O                       2</a:t>
              </a:r>
            </a:p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F                           1</a:t>
              </a:r>
            </a:p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F                           1</a:t>
              </a:r>
            </a:p>
          </p:txBody>
        </p: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9C414EF7-6340-1977-625A-57105B599EEE}"/>
                </a:ext>
              </a:extLst>
            </p:cNvPr>
            <p:cNvCxnSpPr>
              <a:cxnSpLocks/>
            </p:cNvCxnSpPr>
            <p:nvPr/>
          </p:nvCxnSpPr>
          <p:spPr>
            <a:xfrm>
              <a:off x="214721" y="3245391"/>
              <a:ext cx="0" cy="3106218"/>
            </a:xfrm>
            <a:prstGeom prst="line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FD21E7B3-BAD6-579F-D65F-6C9C9CEA5631}"/>
              </a:ext>
            </a:extLst>
          </p:cNvPr>
          <p:cNvSpPr txBox="1"/>
          <p:nvPr/>
        </p:nvSpPr>
        <p:spPr>
          <a:xfrm>
            <a:off x="4922404" y="6339800"/>
            <a:ext cx="3762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b="1" i="1" dirty="0">
                <a:solidFill>
                  <a:srgbClr val="006600"/>
                </a:solidFill>
                <a:latin typeface="Arial" charset="0"/>
              </a:rPr>
              <a:t>Graph (in terms of atoms/bonds)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6F2185C9-645C-A929-70F0-A495071C97EE}"/>
              </a:ext>
            </a:extLst>
          </p:cNvPr>
          <p:cNvSpPr txBox="1"/>
          <p:nvPr/>
        </p:nvSpPr>
        <p:spPr>
          <a:xfrm>
            <a:off x="4619781" y="1769877"/>
            <a:ext cx="4245667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pt-BR" b="1" dirty="0">
                <a:latin typeface="Arial" charset="0"/>
              </a:rPr>
              <a:t>CN(C)c1ccc2c(c1)C(F)(F)C(=O)C=C2 </a:t>
            </a:r>
            <a:endParaRPr lang="pt-BR" b="1" i="1" dirty="0">
              <a:solidFill>
                <a:srgbClr val="0000FF"/>
              </a:solidFill>
            </a:endParaRPr>
          </a:p>
          <a:p>
            <a:pPr algn="ctr" defTabSz="914400" fontAlgn="base">
              <a:spcBef>
                <a:spcPts val="1200"/>
              </a:spcBef>
              <a:spcAft>
                <a:spcPct val="0"/>
              </a:spcAft>
            </a:pPr>
            <a:r>
              <a:rPr lang="pt-BR" b="1" i="1" dirty="0">
                <a:solidFill>
                  <a:srgbClr val="FF0000"/>
                </a:solidFill>
                <a:latin typeface="Arial" charset="0"/>
              </a:rPr>
              <a:t>SMILES string</a:t>
            </a:r>
            <a:endParaRPr lang="en-US" b="1" dirty="0">
              <a:solidFill>
                <a:srgbClr val="FF0000"/>
              </a:solidFill>
              <a:latin typeface="Arial" charset="0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6584B7C9-508F-CDD0-04E2-FABB60D869FF}"/>
              </a:ext>
            </a:extLst>
          </p:cNvPr>
          <p:cNvSpPr txBox="1"/>
          <p:nvPr/>
        </p:nvSpPr>
        <p:spPr>
          <a:xfrm>
            <a:off x="1022226" y="3747525"/>
            <a:ext cx="262123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i="1" dirty="0"/>
              <a:t>3D (atom coordinates)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76D19F3F-26C5-1238-C6FD-D29EE02C48EF}"/>
              </a:ext>
            </a:extLst>
          </p:cNvPr>
          <p:cNvSpPr txBox="1"/>
          <p:nvPr/>
        </p:nvSpPr>
        <p:spPr>
          <a:xfrm>
            <a:off x="1195541" y="1716141"/>
            <a:ext cx="21499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i="1" dirty="0"/>
              <a:t>Actual molecule</a:t>
            </a:r>
            <a:endParaRPr lang="en-US" sz="2000" b="1" i="1" dirty="0">
              <a:solidFill>
                <a:srgbClr val="0000FF"/>
              </a:solidFill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00D54810-7568-2B3C-5E41-C0BB12664A91}"/>
              </a:ext>
            </a:extLst>
          </p:cNvPr>
          <p:cNvSpPr txBox="1"/>
          <p:nvPr/>
        </p:nvSpPr>
        <p:spPr>
          <a:xfrm>
            <a:off x="694095" y="6365773"/>
            <a:ext cx="2621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>
                <a:solidFill>
                  <a:srgbClr val="0000FF"/>
                </a:solidFill>
              </a:rPr>
              <a:t>2D (atom coordinates)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252D181B-2105-E7F0-AE9E-A9D7C66D4620}"/>
              </a:ext>
            </a:extLst>
          </p:cNvPr>
          <p:cNvSpPr/>
          <p:nvPr/>
        </p:nvSpPr>
        <p:spPr>
          <a:xfrm>
            <a:off x="323598" y="1657149"/>
            <a:ext cx="3739203" cy="2622766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90C2A165-E0D1-2B03-EFED-40CEDB27A60D}"/>
              </a:ext>
            </a:extLst>
          </p:cNvPr>
          <p:cNvSpPr/>
          <p:nvPr/>
        </p:nvSpPr>
        <p:spPr>
          <a:xfrm>
            <a:off x="4469762" y="1634480"/>
            <a:ext cx="4585748" cy="1034184"/>
          </a:xfrm>
          <a:prstGeom prst="rect">
            <a:avLst/>
          </a:prstGeom>
          <a:noFill/>
          <a:ln>
            <a:solidFill>
              <a:srgbClr val="FF0000"/>
            </a:solidFill>
          </a:ln>
          <a:effectLst>
            <a:glow rad="228600">
              <a:srgbClr val="FF0000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FC2179C7-5BE9-0D36-D094-502BD598A74E}"/>
              </a:ext>
            </a:extLst>
          </p:cNvPr>
          <p:cNvSpPr/>
          <p:nvPr/>
        </p:nvSpPr>
        <p:spPr>
          <a:xfrm>
            <a:off x="360651" y="4796006"/>
            <a:ext cx="3282805" cy="1970836"/>
          </a:xfrm>
          <a:prstGeom prst="rect">
            <a:avLst/>
          </a:prstGeom>
          <a:noFill/>
          <a:ln>
            <a:solidFill>
              <a:srgbClr val="0000FF"/>
            </a:solidFill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3254ECE7-80EB-27B9-CD0D-B80D8945C0A5}"/>
              </a:ext>
            </a:extLst>
          </p:cNvPr>
          <p:cNvSpPr/>
          <p:nvPr/>
        </p:nvSpPr>
        <p:spPr>
          <a:xfrm>
            <a:off x="4781698" y="2956850"/>
            <a:ext cx="3864422" cy="3809991"/>
          </a:xfrm>
          <a:prstGeom prst="rect">
            <a:avLst/>
          </a:prstGeom>
          <a:noFill/>
          <a:ln>
            <a:solidFill>
              <a:srgbClr val="006600"/>
            </a:solidFill>
          </a:ln>
          <a:effectLst>
            <a:glow rad="228600">
              <a:srgbClr val="006600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6572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DAD3A43A-1CE7-051D-C942-49DED1261BA9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A041D03-63B6-161F-B5E7-1F14FDB2252D}"/>
              </a:ext>
            </a:extLst>
          </p:cNvPr>
          <p:cNvSpPr/>
          <p:nvPr/>
        </p:nvSpPr>
        <p:spPr>
          <a:xfrm>
            <a:off x="0" y="3"/>
            <a:ext cx="9144000" cy="896505"/>
          </a:xfrm>
          <a:prstGeom prst="rect">
            <a:avLst/>
          </a:prstGeom>
          <a:gradFill flip="none" rotWithShape="1">
            <a:gsLst>
              <a:gs pos="0">
                <a:srgbClr val="142B2E"/>
              </a:gs>
              <a:gs pos="100000">
                <a:srgbClr val="28585E"/>
              </a:gs>
              <a:gs pos="85000">
                <a:srgbClr val="1E4146"/>
              </a:gs>
            </a:gsLst>
            <a:lin ang="0" scaled="1"/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0A6ED537-AD63-0D28-6BC8-AE2A878F8D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8378" y="131033"/>
            <a:ext cx="8340538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4400550" algn="l"/>
              </a:tabLst>
              <a:defRPr/>
            </a:pPr>
            <a:r>
              <a:rPr kumimoji="0" lang="en-US" sz="2600" b="1" i="1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/>
                <a:ea typeface="+mj-ea"/>
                <a:cs typeface="+mj-cs"/>
              </a:rPr>
              <a:t>Generative Molecular Design (GMD)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569A303C-3B10-D813-0CA0-0BD74BFB1C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2C59EA6-03A8-17AF-3275-544F5A38AA6C}"/>
              </a:ext>
            </a:extLst>
          </p:cNvPr>
          <p:cNvSpPr/>
          <p:nvPr/>
        </p:nvSpPr>
        <p:spPr>
          <a:xfrm>
            <a:off x="8965" y="905435"/>
            <a:ext cx="3864422" cy="5952565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3B212AB4-6306-CF5C-DF33-CA11AB964A5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" y="992894"/>
            <a:ext cx="91440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Char char="•"/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7388" indent="-28575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Font typeface="Arial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4859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8288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C00000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2860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7432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2004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6576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287338" marR="0" lvl="0" indent="-287338" algn="l" defTabSz="914400" rtl="0" eaLnBrk="0" fontAlgn="base" latinLnBrk="0" hangingPunct="0">
              <a:lnSpc>
                <a:spcPct val="95000"/>
              </a:lnSpc>
              <a:spcBef>
                <a:spcPts val="24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en-US" altLang="en-US" sz="1800" b="1" i="1" u="sng" kern="0" dirty="0">
                <a:latin typeface="Arial"/>
              </a:rPr>
              <a:t>Basic goal:</a:t>
            </a:r>
          </a:p>
          <a:p>
            <a:pPr marL="400050" lvl="1" indent="0" defTabSz="914400">
              <a:spcBef>
                <a:spcPts val="2400"/>
              </a:spcBef>
              <a:buClrTx/>
              <a:buNone/>
              <a:defRPr/>
            </a:pPr>
            <a:endParaRPr lang="en-US" altLang="en-US" sz="1800" i="1" kern="0" dirty="0">
              <a:latin typeface="Arial"/>
            </a:endParaRPr>
          </a:p>
          <a:p>
            <a:pPr lvl="2" defTabSz="914400">
              <a:buClrTx/>
              <a:buSzPct val="100000"/>
              <a:buFontTx/>
              <a:buChar char="-"/>
            </a:pPr>
            <a:endParaRPr lang="en-US" altLang="en-US" sz="1800" i="1" kern="0" dirty="0">
              <a:solidFill>
                <a:srgbClr val="0000FF"/>
              </a:solidFill>
              <a:latin typeface="Arial"/>
            </a:endParaRPr>
          </a:p>
          <a:p>
            <a:pPr lvl="2" defTabSz="914400">
              <a:buClrTx/>
              <a:buSzPct val="100000"/>
              <a:buFontTx/>
              <a:buChar char="-"/>
            </a:pPr>
            <a:endParaRPr lang="en-US" altLang="en-US" sz="1800" i="1" kern="0" dirty="0">
              <a:solidFill>
                <a:srgbClr val="0000FF"/>
              </a:solidFill>
              <a:latin typeface="Arial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B42A82E-0C7F-5C3D-2444-9CAB28D884F4}"/>
              </a:ext>
            </a:extLst>
          </p:cNvPr>
          <p:cNvSpPr txBox="1"/>
          <p:nvPr/>
        </p:nvSpPr>
        <p:spPr>
          <a:xfrm>
            <a:off x="631943" y="1559992"/>
            <a:ext cx="21616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pt-BR" b="1" i="1" dirty="0">
                <a:latin typeface="Arial" charset="0"/>
              </a:rPr>
              <a:t>Turn this into...</a:t>
            </a:r>
            <a:r>
              <a:rPr lang="pt-BR" b="1" i="1" dirty="0">
                <a:latin typeface="Arial" panose="020B0604020202020204" pitchFamily="34" charset="0"/>
                <a:cs typeface="Arial" panose="020B0604020202020204" pitchFamily="34" charset="0"/>
              </a:rPr>
              <a:t>                            </a:t>
            </a:r>
            <a:endParaRPr lang="en-US" b="1" i="1" dirty="0">
              <a:latin typeface="Arial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FB30B6-8AC3-7F6D-6A56-DE33BAF7C4A2}"/>
              </a:ext>
            </a:extLst>
          </p:cNvPr>
          <p:cNvSpPr txBox="1"/>
          <p:nvPr/>
        </p:nvSpPr>
        <p:spPr>
          <a:xfrm>
            <a:off x="7749529" y="6532359"/>
            <a:ext cx="157376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pt-BR" sz="1200" b="1" i="1" dirty="0">
                <a:latin typeface="Arial" charset="0"/>
              </a:rPr>
              <a:t>Chem. Sci. (2020)</a:t>
            </a:r>
            <a:endParaRPr lang="en-US" sz="1200" b="1" i="1" dirty="0">
              <a:latin typeface="Arial" charset="0"/>
            </a:endParaRP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ED5DE792-FFD5-134B-2AC1-0EC9C070C90B}"/>
              </a:ext>
            </a:extLst>
          </p:cNvPr>
          <p:cNvSpPr/>
          <p:nvPr/>
        </p:nvSpPr>
        <p:spPr>
          <a:xfrm>
            <a:off x="2701741" y="2632392"/>
            <a:ext cx="857976" cy="579649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Double Bracket 11">
            <a:extLst>
              <a:ext uri="{FF2B5EF4-FFF2-40B4-BE49-F238E27FC236}">
                <a16:creationId xmlns:a16="http://schemas.microsoft.com/office/drawing/2014/main" id="{ECDE5464-BB92-12F1-33E0-63CC53830D2F}"/>
              </a:ext>
            </a:extLst>
          </p:cNvPr>
          <p:cNvSpPr/>
          <p:nvPr/>
        </p:nvSpPr>
        <p:spPr>
          <a:xfrm>
            <a:off x="4181143" y="2076351"/>
            <a:ext cx="546847" cy="2447364"/>
          </a:xfrm>
          <a:prstGeom prst="bracketPair">
            <a:avLst/>
          </a:prstGeom>
          <a:ln w="381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04362D2-C34D-7F0C-68EB-C78BB49DF8F1}"/>
              </a:ext>
            </a:extLst>
          </p:cNvPr>
          <p:cNvSpPr txBox="1"/>
          <p:nvPr/>
        </p:nvSpPr>
        <p:spPr>
          <a:xfrm>
            <a:off x="4276469" y="2013778"/>
            <a:ext cx="428988" cy="2585323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pt-BR" b="1" i="1" dirty="0">
                <a:solidFill>
                  <a:srgbClr val="0000FF"/>
                </a:solidFill>
                <a:latin typeface="Arial" charset="0"/>
              </a:rPr>
              <a:t>a</a:t>
            </a:r>
            <a:r>
              <a:rPr lang="pt-BR" b="1" i="1" baseline="-25000" dirty="0">
                <a:solidFill>
                  <a:srgbClr val="0000FF"/>
                </a:solidFill>
                <a:latin typeface="Arial" charset="0"/>
              </a:rPr>
              <a:t>1</a:t>
            </a:r>
          </a:p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b="1" i="1" dirty="0">
                <a:solidFill>
                  <a:srgbClr val="0000FF"/>
                </a:solidFill>
                <a:latin typeface="Arial" charset="0"/>
              </a:rPr>
              <a:t>a</a:t>
            </a:r>
            <a:r>
              <a:rPr lang="en-US" b="1" i="1" baseline="-25000" dirty="0">
                <a:solidFill>
                  <a:srgbClr val="0000FF"/>
                </a:solidFill>
                <a:latin typeface="Arial" charset="0"/>
              </a:rPr>
              <a:t>2</a:t>
            </a:r>
            <a:endParaRPr lang="en-US" b="1" i="1" dirty="0">
              <a:solidFill>
                <a:srgbClr val="0000FF"/>
              </a:solidFill>
              <a:latin typeface="Arial" charset="0"/>
            </a:endParaRPr>
          </a:p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b="1" i="1" dirty="0">
                <a:solidFill>
                  <a:srgbClr val="0000FF"/>
                </a:solidFill>
                <a:latin typeface="Arial" charset="0"/>
              </a:rPr>
              <a:t>.</a:t>
            </a:r>
          </a:p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b="1" i="1" dirty="0">
                <a:solidFill>
                  <a:srgbClr val="0000FF"/>
                </a:solidFill>
                <a:latin typeface="Arial" charset="0"/>
              </a:rPr>
              <a:t>.</a:t>
            </a:r>
          </a:p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b="1" i="1" dirty="0">
                <a:solidFill>
                  <a:srgbClr val="0000FF"/>
                </a:solidFill>
                <a:latin typeface="Arial" charset="0"/>
              </a:rPr>
              <a:t>.</a:t>
            </a:r>
          </a:p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b="1" i="1" dirty="0">
                <a:solidFill>
                  <a:srgbClr val="0000FF"/>
                </a:solidFill>
                <a:latin typeface="Arial" charset="0"/>
              </a:rPr>
              <a:t>a</a:t>
            </a:r>
            <a:r>
              <a:rPr lang="en-US" b="1" i="1" baseline="-25000" dirty="0">
                <a:solidFill>
                  <a:srgbClr val="0000FF"/>
                </a:solidFill>
                <a:latin typeface="Arial" charset="0"/>
              </a:rPr>
              <a:t>i</a:t>
            </a:r>
            <a:endParaRPr lang="en-US" b="1" i="1" dirty="0">
              <a:solidFill>
                <a:srgbClr val="0000FF"/>
              </a:solidFill>
              <a:latin typeface="Arial" charset="0"/>
            </a:endParaRPr>
          </a:p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b="1" i="1" dirty="0">
                <a:solidFill>
                  <a:srgbClr val="0000FF"/>
                </a:solidFill>
                <a:latin typeface="Arial" charset="0"/>
              </a:rPr>
              <a:t>.</a:t>
            </a:r>
          </a:p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b="1" i="1" dirty="0">
                <a:solidFill>
                  <a:srgbClr val="0000FF"/>
                </a:solidFill>
                <a:latin typeface="Arial" charset="0"/>
              </a:rPr>
              <a:t>.</a:t>
            </a:r>
          </a:p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b="1" i="1" dirty="0">
                <a:solidFill>
                  <a:srgbClr val="0000FF"/>
                </a:solidFill>
                <a:latin typeface="Arial" charset="0"/>
              </a:rPr>
              <a:t>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58A67B0-BE37-A399-C96E-4206F3D9FAB5}"/>
              </a:ext>
            </a:extLst>
          </p:cNvPr>
          <p:cNvSpPr txBox="1"/>
          <p:nvPr/>
        </p:nvSpPr>
        <p:spPr>
          <a:xfrm>
            <a:off x="3882639" y="1549778"/>
            <a:ext cx="17000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pt-BR" b="1" i="1" dirty="0">
                <a:solidFill>
                  <a:srgbClr val="0000FF"/>
                </a:solidFill>
                <a:latin typeface="Arial" charset="0"/>
              </a:rPr>
              <a:t>Vector...</a:t>
            </a:r>
            <a:r>
              <a:rPr lang="pt-BR" b="1" i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</a:t>
            </a:r>
            <a:endParaRPr lang="en-US" b="1" i="1" dirty="0">
              <a:solidFill>
                <a:srgbClr val="0000FF"/>
              </a:solidFill>
              <a:latin typeface="Arial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E325EB7-79A4-FFA4-676B-40D443635858}"/>
              </a:ext>
            </a:extLst>
          </p:cNvPr>
          <p:cNvSpPr txBox="1"/>
          <p:nvPr/>
        </p:nvSpPr>
        <p:spPr>
          <a:xfrm>
            <a:off x="5183668" y="1547131"/>
            <a:ext cx="38493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pt-BR" b="1" i="1" dirty="0">
                <a:solidFill>
                  <a:srgbClr val="006600"/>
                </a:solidFill>
                <a:latin typeface="Arial" charset="0"/>
                <a:cs typeface="Arial" panose="020B0604020202020204" pitchFamily="34" charset="0"/>
              </a:rPr>
              <a:t>So we can do math on molecules</a:t>
            </a:r>
            <a:r>
              <a:rPr lang="pt-BR" b="1" i="1" dirty="0">
                <a:solidFill>
                  <a:srgbClr val="0066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</a:t>
            </a:r>
            <a:endParaRPr lang="en-US" b="1" i="1" dirty="0">
              <a:solidFill>
                <a:srgbClr val="006600"/>
              </a:solidFill>
              <a:latin typeface="Arial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8C2310D-B21D-FFEA-5DBB-414CEE26724C}"/>
              </a:ext>
            </a:extLst>
          </p:cNvPr>
          <p:cNvSpPr txBox="1"/>
          <p:nvPr/>
        </p:nvSpPr>
        <p:spPr>
          <a:xfrm>
            <a:off x="3630548" y="2746291"/>
            <a:ext cx="23476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pt-BR" b="1" i="1" dirty="0">
                <a:solidFill>
                  <a:srgbClr val="0000FF"/>
                </a:solidFill>
                <a:latin typeface="Arial" charset="0"/>
                <a:cs typeface="Arial" panose="020B0604020202020204" pitchFamily="34" charset="0"/>
              </a:rPr>
              <a:t>A = </a:t>
            </a:r>
            <a:endParaRPr lang="en-US" b="1" i="1" dirty="0">
              <a:solidFill>
                <a:srgbClr val="0000FF"/>
              </a:solidFill>
              <a:latin typeface="Arial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4219001-72F3-B62C-58D0-1B78455776EC}"/>
              </a:ext>
            </a:extLst>
          </p:cNvPr>
          <p:cNvSpPr txBox="1"/>
          <p:nvPr/>
        </p:nvSpPr>
        <p:spPr>
          <a:xfrm>
            <a:off x="5209127" y="2173699"/>
            <a:ext cx="3729411" cy="1477328"/>
          </a:xfrm>
          <a:custGeom>
            <a:avLst/>
            <a:gdLst>
              <a:gd name="connsiteX0" fmla="*/ 0 w 3729411"/>
              <a:gd name="connsiteY0" fmla="*/ 0 h 1477328"/>
              <a:gd name="connsiteX1" fmla="*/ 658863 w 3729411"/>
              <a:gd name="connsiteY1" fmla="*/ 0 h 1477328"/>
              <a:gd name="connsiteX2" fmla="*/ 1280431 w 3729411"/>
              <a:gd name="connsiteY2" fmla="*/ 0 h 1477328"/>
              <a:gd name="connsiteX3" fmla="*/ 1976588 w 3729411"/>
              <a:gd name="connsiteY3" fmla="*/ 0 h 1477328"/>
              <a:gd name="connsiteX4" fmla="*/ 2560862 w 3729411"/>
              <a:gd name="connsiteY4" fmla="*/ 0 h 1477328"/>
              <a:gd name="connsiteX5" fmla="*/ 3070548 w 3729411"/>
              <a:gd name="connsiteY5" fmla="*/ 0 h 1477328"/>
              <a:gd name="connsiteX6" fmla="*/ 3729411 w 3729411"/>
              <a:gd name="connsiteY6" fmla="*/ 0 h 1477328"/>
              <a:gd name="connsiteX7" fmla="*/ 3729411 w 3729411"/>
              <a:gd name="connsiteY7" fmla="*/ 462896 h 1477328"/>
              <a:gd name="connsiteX8" fmla="*/ 3729411 w 3729411"/>
              <a:gd name="connsiteY8" fmla="*/ 970112 h 1477328"/>
              <a:gd name="connsiteX9" fmla="*/ 3729411 w 3729411"/>
              <a:gd name="connsiteY9" fmla="*/ 1477328 h 1477328"/>
              <a:gd name="connsiteX10" fmla="*/ 3145137 w 3729411"/>
              <a:gd name="connsiteY10" fmla="*/ 1477328 h 1477328"/>
              <a:gd name="connsiteX11" fmla="*/ 2486274 w 3729411"/>
              <a:gd name="connsiteY11" fmla="*/ 1477328 h 1477328"/>
              <a:gd name="connsiteX12" fmla="*/ 1976588 w 3729411"/>
              <a:gd name="connsiteY12" fmla="*/ 1477328 h 1477328"/>
              <a:gd name="connsiteX13" fmla="*/ 1280431 w 3729411"/>
              <a:gd name="connsiteY13" fmla="*/ 1477328 h 1477328"/>
              <a:gd name="connsiteX14" fmla="*/ 770745 w 3729411"/>
              <a:gd name="connsiteY14" fmla="*/ 1477328 h 1477328"/>
              <a:gd name="connsiteX15" fmla="*/ 0 w 3729411"/>
              <a:gd name="connsiteY15" fmla="*/ 1477328 h 1477328"/>
              <a:gd name="connsiteX16" fmla="*/ 0 w 3729411"/>
              <a:gd name="connsiteY16" fmla="*/ 955339 h 1477328"/>
              <a:gd name="connsiteX17" fmla="*/ 0 w 3729411"/>
              <a:gd name="connsiteY17" fmla="*/ 462896 h 1477328"/>
              <a:gd name="connsiteX18" fmla="*/ 0 w 3729411"/>
              <a:gd name="connsiteY18" fmla="*/ 0 h 1477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729411" h="1477328" extrusionOk="0">
                <a:moveTo>
                  <a:pt x="0" y="0"/>
                </a:moveTo>
                <a:cubicBezTo>
                  <a:pt x="248093" y="16412"/>
                  <a:pt x="507255" y="16462"/>
                  <a:pt x="658863" y="0"/>
                </a:cubicBezTo>
                <a:cubicBezTo>
                  <a:pt x="810471" y="-16462"/>
                  <a:pt x="1045351" y="2521"/>
                  <a:pt x="1280431" y="0"/>
                </a:cubicBezTo>
                <a:cubicBezTo>
                  <a:pt x="1515511" y="-2521"/>
                  <a:pt x="1646723" y="-1338"/>
                  <a:pt x="1976588" y="0"/>
                </a:cubicBezTo>
                <a:cubicBezTo>
                  <a:pt x="2306453" y="1338"/>
                  <a:pt x="2374476" y="-26496"/>
                  <a:pt x="2560862" y="0"/>
                </a:cubicBezTo>
                <a:cubicBezTo>
                  <a:pt x="2747248" y="26496"/>
                  <a:pt x="2846924" y="2792"/>
                  <a:pt x="3070548" y="0"/>
                </a:cubicBezTo>
                <a:cubicBezTo>
                  <a:pt x="3294172" y="-2792"/>
                  <a:pt x="3452264" y="-32639"/>
                  <a:pt x="3729411" y="0"/>
                </a:cubicBezTo>
                <a:cubicBezTo>
                  <a:pt x="3737342" y="213361"/>
                  <a:pt x="3706749" y="287005"/>
                  <a:pt x="3729411" y="462896"/>
                </a:cubicBezTo>
                <a:cubicBezTo>
                  <a:pt x="3752073" y="638787"/>
                  <a:pt x="3739904" y="820096"/>
                  <a:pt x="3729411" y="970112"/>
                </a:cubicBezTo>
                <a:cubicBezTo>
                  <a:pt x="3718918" y="1120128"/>
                  <a:pt x="3718034" y="1243138"/>
                  <a:pt x="3729411" y="1477328"/>
                </a:cubicBezTo>
                <a:cubicBezTo>
                  <a:pt x="3459356" y="1464562"/>
                  <a:pt x="3294831" y="1448878"/>
                  <a:pt x="3145137" y="1477328"/>
                </a:cubicBezTo>
                <a:cubicBezTo>
                  <a:pt x="2995443" y="1505778"/>
                  <a:pt x="2682933" y="1473016"/>
                  <a:pt x="2486274" y="1477328"/>
                </a:cubicBezTo>
                <a:cubicBezTo>
                  <a:pt x="2289615" y="1481640"/>
                  <a:pt x="2157247" y="1501764"/>
                  <a:pt x="1976588" y="1477328"/>
                </a:cubicBezTo>
                <a:cubicBezTo>
                  <a:pt x="1795929" y="1452892"/>
                  <a:pt x="1425461" y="1481895"/>
                  <a:pt x="1280431" y="1477328"/>
                </a:cubicBezTo>
                <a:cubicBezTo>
                  <a:pt x="1135401" y="1472761"/>
                  <a:pt x="955134" y="1453786"/>
                  <a:pt x="770745" y="1477328"/>
                </a:cubicBezTo>
                <a:cubicBezTo>
                  <a:pt x="586356" y="1500870"/>
                  <a:pt x="298034" y="1508282"/>
                  <a:pt x="0" y="1477328"/>
                </a:cubicBezTo>
                <a:cubicBezTo>
                  <a:pt x="-19892" y="1223966"/>
                  <a:pt x="5395" y="1187337"/>
                  <a:pt x="0" y="955339"/>
                </a:cubicBezTo>
                <a:cubicBezTo>
                  <a:pt x="-5395" y="723341"/>
                  <a:pt x="-4901" y="615937"/>
                  <a:pt x="0" y="462896"/>
                </a:cubicBezTo>
                <a:cubicBezTo>
                  <a:pt x="4901" y="309855"/>
                  <a:pt x="-11641" y="140256"/>
                  <a:pt x="0" y="0"/>
                </a:cubicBezTo>
                <a:close/>
              </a:path>
            </a:pathLst>
          </a:custGeom>
          <a:noFill/>
          <a:ln w="28575">
            <a:solidFill>
              <a:srgbClr val="006600"/>
            </a:solidFill>
            <a:extLst>
              <a:ext uri="{C807C97D-BFC1-408E-A445-0C87EB9F89A2}">
                <ask:lineSketchStyleProps xmlns:ask="http://schemas.microsoft.com/office/drawing/2018/sketchyshapes" sd="202764246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pt-BR" b="1" i="1" dirty="0">
                <a:solidFill>
                  <a:srgbClr val="006600"/>
                </a:solidFill>
                <a:latin typeface="Arial" charset="0"/>
                <a:cs typeface="Arial" panose="020B0604020202020204" pitchFamily="34" charset="0"/>
              </a:rPr>
              <a:t>f(A) = Property (emission </a:t>
            </a:r>
            <a:r>
              <a:rPr lang="el-GR" b="1" i="1" dirty="0">
                <a:solidFill>
                  <a:srgbClr val="0066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λ</a:t>
            </a:r>
            <a:r>
              <a:rPr lang="en-US" b="1" i="1" dirty="0">
                <a:solidFill>
                  <a:srgbClr val="0066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)</a:t>
            </a:r>
            <a:endParaRPr lang="pt-BR" b="1" i="1" dirty="0">
              <a:solidFill>
                <a:srgbClr val="006600"/>
              </a:solidFill>
              <a:latin typeface="Arial" charset="0"/>
              <a:cs typeface="Arial" panose="020B0604020202020204" pitchFamily="34" charset="0"/>
            </a:endParaRPr>
          </a:p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pt-BR" b="1" i="1" dirty="0">
              <a:solidFill>
                <a:srgbClr val="006600"/>
              </a:solidFill>
              <a:latin typeface="Arial" charset="0"/>
              <a:cs typeface="Arial" panose="020B0604020202020204" pitchFamily="34" charset="0"/>
            </a:endParaRPr>
          </a:p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pt-BR" b="1" i="1" dirty="0">
                <a:solidFill>
                  <a:srgbClr val="006600"/>
                </a:solidFill>
                <a:latin typeface="Arial" charset="0"/>
                <a:cs typeface="Arial" panose="020B0604020202020204" pitchFamily="34" charset="0"/>
              </a:rPr>
              <a:t>* Use math to find B</a:t>
            </a:r>
          </a:p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pt-BR" b="1" i="1" dirty="0">
              <a:solidFill>
                <a:srgbClr val="006600"/>
              </a:solidFill>
              <a:latin typeface="Arial" charset="0"/>
              <a:cs typeface="Arial" panose="020B0604020202020204" pitchFamily="34" charset="0"/>
            </a:endParaRPr>
          </a:p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pt-BR" b="1" i="1" dirty="0">
                <a:solidFill>
                  <a:srgbClr val="006600"/>
                </a:solidFill>
                <a:latin typeface="Arial" charset="0"/>
                <a:cs typeface="Arial" panose="020B0604020202020204" pitchFamily="34" charset="0"/>
              </a:rPr>
              <a:t>f(B) = Better property (longer </a:t>
            </a:r>
            <a:r>
              <a:rPr lang="el-GR" b="1" i="1" dirty="0">
                <a:solidFill>
                  <a:srgbClr val="0066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λ</a:t>
            </a:r>
            <a:r>
              <a:rPr lang="en-US" b="1" i="1" dirty="0">
                <a:solidFill>
                  <a:srgbClr val="0066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b="1" i="1" dirty="0">
              <a:solidFill>
                <a:srgbClr val="006600"/>
              </a:solidFill>
              <a:latin typeface="Arial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4ACFF9B-8667-86E9-61A0-DC93DBA4B7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157" y="2366129"/>
            <a:ext cx="2252180" cy="91494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C820714-1969-7DBD-703A-F374C638F47B}"/>
              </a:ext>
            </a:extLst>
          </p:cNvPr>
          <p:cNvSpPr txBox="1"/>
          <p:nvPr/>
        </p:nvSpPr>
        <p:spPr>
          <a:xfrm>
            <a:off x="1252172" y="3253969"/>
            <a:ext cx="8774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pt-BR" b="1" i="1" dirty="0">
                <a:latin typeface="Arial" charset="0"/>
                <a:cs typeface="Arial" panose="020B0604020202020204" pitchFamily="34" charset="0"/>
              </a:rPr>
              <a:t>A</a:t>
            </a:r>
            <a:r>
              <a:rPr lang="pt-BR" b="1" i="1" dirty="0">
                <a:latin typeface="Arial" panose="020B0604020202020204" pitchFamily="34" charset="0"/>
                <a:cs typeface="Arial" panose="020B0604020202020204" pitchFamily="34" charset="0"/>
              </a:rPr>
              <a:t>                         </a:t>
            </a:r>
            <a:endParaRPr lang="en-US" b="1" i="1" dirty="0">
              <a:latin typeface="Arial" charset="0"/>
            </a:endParaRP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7DD91E2F-A6B3-DD1E-A4A4-18AC40E1D272}"/>
              </a:ext>
            </a:extLst>
          </p:cNvPr>
          <p:cNvSpPr/>
          <p:nvPr/>
        </p:nvSpPr>
        <p:spPr>
          <a:xfrm rot="5400000">
            <a:off x="6464468" y="3967417"/>
            <a:ext cx="857976" cy="579649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72788ABF-B2ED-43E4-A4EB-D85C3C3AF8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9028" y="4734605"/>
            <a:ext cx="2816914" cy="1262297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47E65C3C-74CF-67E7-616D-6C7E7C1DEA8F}"/>
              </a:ext>
            </a:extLst>
          </p:cNvPr>
          <p:cNvSpPr txBox="1"/>
          <p:nvPr/>
        </p:nvSpPr>
        <p:spPr>
          <a:xfrm>
            <a:off x="6669597" y="5870651"/>
            <a:ext cx="8774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pt-BR" b="1" i="1" dirty="0">
                <a:latin typeface="Arial" charset="0"/>
                <a:cs typeface="Arial" panose="020B0604020202020204" pitchFamily="34" charset="0"/>
              </a:rPr>
              <a:t>B</a:t>
            </a:r>
            <a:r>
              <a:rPr lang="pt-BR" b="1" i="1" dirty="0">
                <a:latin typeface="Arial" panose="020B0604020202020204" pitchFamily="34" charset="0"/>
                <a:cs typeface="Arial" panose="020B0604020202020204" pitchFamily="34" charset="0"/>
              </a:rPr>
              <a:t>                         </a:t>
            </a:r>
            <a:endParaRPr lang="en-US" b="1" i="1" dirty="0">
              <a:latin typeface="Arial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1AD85E4-359A-8A80-7BF4-D8189139E7FF}"/>
              </a:ext>
            </a:extLst>
          </p:cNvPr>
          <p:cNvSpPr/>
          <p:nvPr/>
        </p:nvSpPr>
        <p:spPr>
          <a:xfrm>
            <a:off x="5396752" y="5468468"/>
            <a:ext cx="412376" cy="2376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F58EFB6-D50B-1D23-9359-B0DB96F59A55}"/>
              </a:ext>
            </a:extLst>
          </p:cNvPr>
          <p:cNvSpPr txBox="1"/>
          <p:nvPr/>
        </p:nvSpPr>
        <p:spPr>
          <a:xfrm>
            <a:off x="359875" y="3693490"/>
            <a:ext cx="237762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pt-BR" sz="1600" b="1" i="1" dirty="0">
                <a:solidFill>
                  <a:srgbClr val="7030A0"/>
                </a:solidFill>
                <a:latin typeface="Arial" charset="0"/>
              </a:rPr>
              <a:t>Emission </a:t>
            </a:r>
            <a:r>
              <a:rPr lang="pt-BR" sz="1600" b="1" i="1" dirty="0">
                <a:solidFill>
                  <a:srgbClr val="7030A0"/>
                </a:solidFill>
                <a:latin typeface="Arial" charset="0"/>
                <a:cs typeface="Arial" panose="020B0604020202020204" pitchFamily="34" charset="0"/>
              </a:rPr>
              <a:t>λ = 417 nm</a:t>
            </a:r>
            <a:endParaRPr lang="en-US" sz="1600" b="1" i="1" dirty="0">
              <a:solidFill>
                <a:srgbClr val="7030A0"/>
              </a:solidFill>
              <a:latin typeface="Arial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38D2C7B-04B6-A935-40AB-2BBC9D0AD62E}"/>
              </a:ext>
            </a:extLst>
          </p:cNvPr>
          <p:cNvSpPr txBox="1"/>
          <p:nvPr/>
        </p:nvSpPr>
        <p:spPr>
          <a:xfrm>
            <a:off x="5396752" y="6201712"/>
            <a:ext cx="367552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pt-BR" sz="1600" b="1" i="1" dirty="0">
                <a:solidFill>
                  <a:srgbClr val="FF0000"/>
                </a:solidFill>
                <a:latin typeface="Arial" charset="0"/>
              </a:rPr>
              <a:t>Emission </a:t>
            </a:r>
            <a:r>
              <a:rPr lang="pt-BR" sz="1600" b="1" i="1" dirty="0">
                <a:solidFill>
                  <a:srgbClr val="FF0000"/>
                </a:solidFill>
                <a:latin typeface="Arial" charset="0"/>
                <a:cs typeface="Arial" panose="020B0604020202020204" pitchFamily="34" charset="0"/>
              </a:rPr>
              <a:t>λ = 740 nm (Near-Infrared)</a:t>
            </a:r>
            <a:endParaRPr lang="en-US" sz="1600" b="1" i="1" dirty="0">
              <a:solidFill>
                <a:srgbClr val="FF0000"/>
              </a:solidFill>
              <a:latin typeface="Arial" charset="0"/>
            </a:endParaRPr>
          </a:p>
        </p:txBody>
      </p:sp>
      <p:sp>
        <p:nvSpPr>
          <p:cNvPr id="26" name="Arc 25">
            <a:extLst>
              <a:ext uri="{FF2B5EF4-FFF2-40B4-BE49-F238E27FC236}">
                <a16:creationId xmlns:a16="http://schemas.microsoft.com/office/drawing/2014/main" id="{580F4235-F3E4-6E05-EF14-8F80DD390304}"/>
              </a:ext>
            </a:extLst>
          </p:cNvPr>
          <p:cNvSpPr/>
          <p:nvPr/>
        </p:nvSpPr>
        <p:spPr>
          <a:xfrm rot="10800000">
            <a:off x="1960719" y="3415935"/>
            <a:ext cx="5431978" cy="2062016"/>
          </a:xfrm>
          <a:prstGeom prst="arc">
            <a:avLst/>
          </a:prstGeom>
          <a:ln w="28575">
            <a:solidFill>
              <a:schemeClr val="tx1"/>
            </a:solidFill>
            <a:headEnd type="stealth" w="lg" len="lg"/>
          </a:ln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C6AFEF0-4B30-9519-AE73-276FD1650BC3}"/>
              </a:ext>
            </a:extLst>
          </p:cNvPr>
          <p:cNvSpPr txBox="1"/>
          <p:nvPr/>
        </p:nvSpPr>
        <p:spPr>
          <a:xfrm>
            <a:off x="217787" y="5612809"/>
            <a:ext cx="448767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pt-BR" i="1" dirty="0">
                <a:latin typeface="Arial" charset="0"/>
              </a:rPr>
              <a:t>Goal is to design similar molecule that emits in </a:t>
            </a:r>
            <a:r>
              <a:rPr lang="pt-BR" i="1" dirty="0">
                <a:solidFill>
                  <a:srgbClr val="FF0000"/>
                </a:solidFill>
                <a:latin typeface="Arial" charset="0"/>
              </a:rPr>
              <a:t>near-IR</a:t>
            </a:r>
            <a:r>
              <a:rPr lang="pt-BR" i="1" dirty="0">
                <a:latin typeface="Arial" charset="0"/>
              </a:rPr>
              <a:t> region for in vivo research </a:t>
            </a:r>
            <a:r>
              <a:rPr lang="pt-BR" i="1" dirty="0">
                <a:solidFill>
                  <a:srgbClr val="0000FF"/>
                </a:solidFill>
                <a:latin typeface="Arial" charset="0"/>
              </a:rPr>
              <a:t>* </a:t>
            </a:r>
            <a:r>
              <a:rPr lang="pt-BR" i="1" u="sng" dirty="0">
                <a:solidFill>
                  <a:srgbClr val="0000FF"/>
                </a:solidFill>
                <a:latin typeface="Arial" charset="0"/>
              </a:rPr>
              <a:t>But using AI</a:t>
            </a:r>
            <a:endParaRPr lang="en-US" i="1" u="sng" dirty="0">
              <a:solidFill>
                <a:srgbClr val="0000FF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41345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8AA4BBF-FF44-B198-FF04-C89BBA19989D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FB57806-D34B-4AFC-6C9A-1A7381A970FE}"/>
              </a:ext>
            </a:extLst>
          </p:cNvPr>
          <p:cNvSpPr/>
          <p:nvPr/>
        </p:nvSpPr>
        <p:spPr>
          <a:xfrm>
            <a:off x="0" y="3"/>
            <a:ext cx="9144000" cy="896505"/>
          </a:xfrm>
          <a:prstGeom prst="rect">
            <a:avLst/>
          </a:prstGeom>
          <a:gradFill flip="none" rotWithShape="1">
            <a:gsLst>
              <a:gs pos="0">
                <a:srgbClr val="142B2E"/>
              </a:gs>
              <a:gs pos="100000">
                <a:srgbClr val="28585E"/>
              </a:gs>
              <a:gs pos="85000">
                <a:srgbClr val="1E4146"/>
              </a:gs>
            </a:gsLst>
            <a:lin ang="0" scaled="1"/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307FD862-B8C1-198F-F51F-7D6674D211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8378" y="131033"/>
            <a:ext cx="8340538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4400550" algn="l"/>
              </a:tabLst>
              <a:defRPr/>
            </a:pPr>
            <a:r>
              <a:rPr kumimoji="0" lang="en-US" sz="2600" b="1" i="1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/>
                <a:ea typeface="+mj-ea"/>
                <a:cs typeface="+mj-cs"/>
              </a:rPr>
              <a:t>Generative Molecular Design (GMD): Why?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1968222D-D1AA-D530-509D-358183E47A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7A86696-136E-7F4C-06FD-66D3B75A4024}"/>
              </a:ext>
            </a:extLst>
          </p:cNvPr>
          <p:cNvSpPr/>
          <p:nvPr/>
        </p:nvSpPr>
        <p:spPr>
          <a:xfrm>
            <a:off x="8965" y="905435"/>
            <a:ext cx="3864422" cy="5952565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223AD378-3A55-1C48-86A0-7077D28C5F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" y="992894"/>
            <a:ext cx="91440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Char char="•"/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7388" indent="-28575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Font typeface="Arial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4859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8288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C00000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2860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7432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2004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6576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287338" marR="0" lvl="0" indent="-287338" algn="l" defTabSz="914400" rtl="0" eaLnBrk="0" fontAlgn="base" latinLnBrk="0" hangingPunct="0">
              <a:lnSpc>
                <a:spcPct val="95000"/>
              </a:lnSpc>
              <a:spcBef>
                <a:spcPts val="24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en-US" altLang="en-US" sz="2000" b="1" i="1" kern="0" dirty="0">
                <a:latin typeface="Arial"/>
              </a:rPr>
              <a:t>If we have list of molecules and their property, can we use machine learning to find new molecules having even better properties?</a:t>
            </a:r>
          </a:p>
          <a:p>
            <a:pPr marL="400050" lvl="1" indent="0" defTabSz="914400">
              <a:spcBef>
                <a:spcPts val="2400"/>
              </a:spcBef>
              <a:buClrTx/>
              <a:buNone/>
              <a:defRPr/>
            </a:pPr>
            <a:endParaRPr lang="en-US" altLang="en-US" i="1" kern="0" dirty="0">
              <a:latin typeface="Arial"/>
            </a:endParaRPr>
          </a:p>
          <a:p>
            <a:pPr lvl="2" defTabSz="914400">
              <a:buClrTx/>
              <a:buSzPct val="100000"/>
              <a:buFontTx/>
              <a:buChar char="-"/>
            </a:pPr>
            <a:endParaRPr lang="en-US" altLang="en-US" sz="1800" i="1" kern="0" dirty="0">
              <a:solidFill>
                <a:srgbClr val="0000FF"/>
              </a:solidFill>
              <a:latin typeface="Arial"/>
            </a:endParaRPr>
          </a:p>
          <a:p>
            <a:pPr lvl="2" defTabSz="914400">
              <a:buClrTx/>
              <a:buSzPct val="100000"/>
              <a:buFontTx/>
              <a:buChar char="-"/>
            </a:pPr>
            <a:endParaRPr lang="en-US" altLang="en-US" sz="1800" i="1" kern="0" dirty="0">
              <a:solidFill>
                <a:srgbClr val="0000FF"/>
              </a:solidFill>
              <a:latin typeface="Arial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EE9F771-29F8-D1B5-71D1-00B4F5DF721A}"/>
              </a:ext>
            </a:extLst>
          </p:cNvPr>
          <p:cNvSpPr/>
          <p:nvPr/>
        </p:nvSpPr>
        <p:spPr>
          <a:xfrm>
            <a:off x="7218909" y="3673388"/>
            <a:ext cx="231272" cy="2043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Arrow: Right 27">
            <a:extLst>
              <a:ext uri="{FF2B5EF4-FFF2-40B4-BE49-F238E27FC236}">
                <a16:creationId xmlns:a16="http://schemas.microsoft.com/office/drawing/2014/main" id="{81491B41-4AB2-B4B8-33CA-D6747B8E25C7}"/>
              </a:ext>
            </a:extLst>
          </p:cNvPr>
          <p:cNvSpPr/>
          <p:nvPr/>
        </p:nvSpPr>
        <p:spPr>
          <a:xfrm>
            <a:off x="3989807" y="3005728"/>
            <a:ext cx="857976" cy="579649"/>
          </a:xfrm>
          <a:prstGeom prst="rightArrow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grpSp>
        <p:nvGrpSpPr>
          <p:cNvPr id="29" name="Group 4">
            <a:extLst>
              <a:ext uri="{FF2B5EF4-FFF2-40B4-BE49-F238E27FC236}">
                <a16:creationId xmlns:a16="http://schemas.microsoft.com/office/drawing/2014/main" id="{A6B657AA-A8E5-5CD3-9A74-47D021094D7B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819688" y="2367280"/>
            <a:ext cx="2379610" cy="1061720"/>
            <a:chOff x="4719" y="2543"/>
            <a:chExt cx="771" cy="344"/>
          </a:xfrm>
        </p:grpSpPr>
        <p:sp>
          <p:nvSpPr>
            <p:cNvPr id="30" name="AutoShape 3">
              <a:extLst>
                <a:ext uri="{FF2B5EF4-FFF2-40B4-BE49-F238E27FC236}">
                  <a16:creationId xmlns:a16="http://schemas.microsoft.com/office/drawing/2014/main" id="{557B0AC2-B7CB-ACBF-FD23-2854D9B99E8C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4719" y="2543"/>
              <a:ext cx="771" cy="3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1029" name="Picture 5">
              <a:extLst>
                <a:ext uri="{FF2B5EF4-FFF2-40B4-BE49-F238E27FC236}">
                  <a16:creationId xmlns:a16="http://schemas.microsoft.com/office/drawing/2014/main" id="{A801835C-6D1D-D400-4AC4-4E1E0D854B2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19" y="2543"/>
              <a:ext cx="776" cy="3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FAB4018C-B6EF-90AE-5435-5174EEE99BDB}"/>
              </a:ext>
            </a:extLst>
          </p:cNvPr>
          <p:cNvSpPr txBox="1"/>
          <p:nvPr/>
        </p:nvSpPr>
        <p:spPr>
          <a:xfrm>
            <a:off x="6665457" y="3508362"/>
            <a:ext cx="7857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150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3683B2C9-D504-931B-0767-D7124BFC2B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1" y="1845659"/>
            <a:ext cx="3233969" cy="3901463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FA264EC3-AD93-DF3F-11B9-6DB94CADACB2}"/>
              </a:ext>
            </a:extLst>
          </p:cNvPr>
          <p:cNvSpPr txBox="1"/>
          <p:nvPr/>
        </p:nvSpPr>
        <p:spPr>
          <a:xfrm>
            <a:off x="263484" y="5875181"/>
            <a:ext cx="206979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hundreds </a:t>
            </a:r>
          </a:p>
          <a:p>
            <a:pPr algn="ctr"/>
            <a:r>
              <a:rPr lang="en-US" dirty="0"/>
              <a:t>or </a:t>
            </a:r>
          </a:p>
          <a:p>
            <a:pPr algn="ctr"/>
            <a:r>
              <a:rPr lang="en-US" dirty="0"/>
              <a:t>thousands more…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B8AE1C6-A144-F597-1F7E-2CFECC87372D}"/>
              </a:ext>
            </a:extLst>
          </p:cNvPr>
          <p:cNvSpPr/>
          <p:nvPr/>
        </p:nvSpPr>
        <p:spPr>
          <a:xfrm>
            <a:off x="5514888" y="2911089"/>
            <a:ext cx="609600" cy="2753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DC32568-7336-2120-AA15-B424FD52D25B}"/>
              </a:ext>
            </a:extLst>
          </p:cNvPr>
          <p:cNvSpPr txBox="1"/>
          <p:nvPr/>
        </p:nvSpPr>
        <p:spPr>
          <a:xfrm>
            <a:off x="3336926" y="2619546"/>
            <a:ext cx="2018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FF"/>
                </a:solidFill>
              </a:rPr>
              <a:t>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28082948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A75E46B-6466-04B9-7014-36871C5ED897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484295B-B1BA-AF23-740F-A2CB2E894EC0}"/>
              </a:ext>
            </a:extLst>
          </p:cNvPr>
          <p:cNvSpPr/>
          <p:nvPr/>
        </p:nvSpPr>
        <p:spPr>
          <a:xfrm>
            <a:off x="0" y="3"/>
            <a:ext cx="9144000" cy="896505"/>
          </a:xfrm>
          <a:prstGeom prst="rect">
            <a:avLst/>
          </a:prstGeom>
          <a:gradFill flip="none" rotWithShape="1">
            <a:gsLst>
              <a:gs pos="0">
                <a:srgbClr val="142B2E"/>
              </a:gs>
              <a:gs pos="100000">
                <a:srgbClr val="28585E"/>
              </a:gs>
              <a:gs pos="85000">
                <a:srgbClr val="1E4146"/>
              </a:gs>
            </a:gsLst>
            <a:lin ang="0" scaled="1"/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3A1BA0B4-FA30-7245-6B57-E4DD6D7797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8378" y="131033"/>
            <a:ext cx="8340538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4400550" algn="l"/>
              </a:tabLst>
              <a:defRPr/>
            </a:pPr>
            <a:r>
              <a:rPr kumimoji="0" lang="en-US" sz="2600" b="1" i="1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/>
                <a:ea typeface="+mj-ea"/>
                <a:cs typeface="+mj-cs"/>
              </a:rPr>
              <a:t>Generative Molecular Design (GMD): Why?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DD7FC870-E44A-ED36-5595-6303B08C68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094A8F6-5C11-C490-F6CA-E0D6E01C9189}"/>
              </a:ext>
            </a:extLst>
          </p:cNvPr>
          <p:cNvSpPr/>
          <p:nvPr/>
        </p:nvSpPr>
        <p:spPr>
          <a:xfrm>
            <a:off x="8965" y="905435"/>
            <a:ext cx="3864422" cy="5952565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65A0D3DE-44A4-89DE-BD9E-D2840FBC7C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" y="992894"/>
            <a:ext cx="91440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Char char="•"/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7388" indent="-28575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Font typeface="Arial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4859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8288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C00000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2860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7432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2004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6576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287338" marR="0" lvl="0" indent="-287338" algn="l" defTabSz="914400" rtl="0" eaLnBrk="0" fontAlgn="base" latinLnBrk="0" hangingPunct="0">
              <a:lnSpc>
                <a:spcPct val="95000"/>
              </a:lnSpc>
              <a:spcBef>
                <a:spcPts val="24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en-US" altLang="en-US" sz="2000" b="1" i="1" kern="0" dirty="0">
                <a:latin typeface="Arial"/>
              </a:rPr>
              <a:t>If we have list of molecules and their property, can we use machine learning to find new molecules having even better properties?</a:t>
            </a:r>
          </a:p>
          <a:p>
            <a:pPr marL="400050" lvl="1" indent="0" defTabSz="914400">
              <a:spcBef>
                <a:spcPts val="2400"/>
              </a:spcBef>
              <a:buClrTx/>
              <a:buNone/>
              <a:defRPr/>
            </a:pPr>
            <a:endParaRPr lang="en-US" altLang="en-US" i="1" kern="0" dirty="0">
              <a:latin typeface="Arial"/>
            </a:endParaRPr>
          </a:p>
          <a:p>
            <a:pPr lvl="2" defTabSz="914400">
              <a:buClrTx/>
              <a:buSzPct val="100000"/>
              <a:buFontTx/>
              <a:buChar char="-"/>
            </a:pPr>
            <a:endParaRPr lang="en-US" altLang="en-US" sz="1800" i="1" kern="0" dirty="0">
              <a:solidFill>
                <a:srgbClr val="0000FF"/>
              </a:solidFill>
              <a:latin typeface="Arial"/>
            </a:endParaRPr>
          </a:p>
          <a:p>
            <a:pPr lvl="2" defTabSz="914400">
              <a:buClrTx/>
              <a:buSzPct val="100000"/>
              <a:buFontTx/>
              <a:buChar char="-"/>
            </a:pPr>
            <a:endParaRPr lang="en-US" altLang="en-US" sz="1800" i="1" kern="0" dirty="0">
              <a:solidFill>
                <a:srgbClr val="0000FF"/>
              </a:solidFill>
              <a:latin typeface="Arial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53674BA-FEB2-C749-FFF6-A7051880AADC}"/>
              </a:ext>
            </a:extLst>
          </p:cNvPr>
          <p:cNvSpPr/>
          <p:nvPr/>
        </p:nvSpPr>
        <p:spPr>
          <a:xfrm>
            <a:off x="7218909" y="3673388"/>
            <a:ext cx="231272" cy="2043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6396ED18-494F-D4F1-F369-D806A28AAE7B}"/>
              </a:ext>
            </a:extLst>
          </p:cNvPr>
          <p:cNvSpPr/>
          <p:nvPr/>
        </p:nvSpPr>
        <p:spPr>
          <a:xfrm>
            <a:off x="3989807" y="3005728"/>
            <a:ext cx="857976" cy="579649"/>
          </a:xfrm>
          <a:prstGeom prst="rightArrow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grpSp>
        <p:nvGrpSpPr>
          <p:cNvPr id="12" name="Group 4">
            <a:extLst>
              <a:ext uri="{FF2B5EF4-FFF2-40B4-BE49-F238E27FC236}">
                <a16:creationId xmlns:a16="http://schemas.microsoft.com/office/drawing/2014/main" id="{A9DCD583-761D-0863-DC65-A3AD43D0DE3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819688" y="2367280"/>
            <a:ext cx="2379610" cy="1061720"/>
            <a:chOff x="4719" y="2543"/>
            <a:chExt cx="771" cy="344"/>
          </a:xfrm>
        </p:grpSpPr>
        <p:sp>
          <p:nvSpPr>
            <p:cNvPr id="13" name="AutoShape 3">
              <a:extLst>
                <a:ext uri="{FF2B5EF4-FFF2-40B4-BE49-F238E27FC236}">
                  <a16:creationId xmlns:a16="http://schemas.microsoft.com/office/drawing/2014/main" id="{47EDFEE1-57A2-632D-0D64-91C6B51F6CD0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4719" y="2543"/>
              <a:ext cx="771" cy="3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14" name="Picture 5">
              <a:extLst>
                <a:ext uri="{FF2B5EF4-FFF2-40B4-BE49-F238E27FC236}">
                  <a16:creationId xmlns:a16="http://schemas.microsoft.com/office/drawing/2014/main" id="{93407DDB-0E21-DB6A-86FD-625C8AA922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19" y="2543"/>
              <a:ext cx="776" cy="3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919087BC-FB08-E136-E0EB-D3ED16F38819}"/>
              </a:ext>
            </a:extLst>
          </p:cNvPr>
          <p:cNvSpPr txBox="1"/>
          <p:nvPr/>
        </p:nvSpPr>
        <p:spPr>
          <a:xfrm>
            <a:off x="6665457" y="3508362"/>
            <a:ext cx="7857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150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0A2340B-B9C5-BB98-746C-5AC586C007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1" y="1845659"/>
            <a:ext cx="3233969" cy="390146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9EEAC1A3-3B23-6012-BE51-62365CDC57B6}"/>
              </a:ext>
            </a:extLst>
          </p:cNvPr>
          <p:cNvSpPr txBox="1"/>
          <p:nvPr/>
        </p:nvSpPr>
        <p:spPr>
          <a:xfrm>
            <a:off x="263484" y="5875181"/>
            <a:ext cx="206979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hundreds </a:t>
            </a:r>
          </a:p>
          <a:p>
            <a:pPr algn="ctr"/>
            <a:r>
              <a:rPr lang="en-US" dirty="0"/>
              <a:t>or </a:t>
            </a:r>
          </a:p>
          <a:p>
            <a:pPr algn="ctr"/>
            <a:r>
              <a:rPr lang="en-US" dirty="0"/>
              <a:t>thousands more…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0FF3945-650C-85F5-0688-BCC837F5627E}"/>
              </a:ext>
            </a:extLst>
          </p:cNvPr>
          <p:cNvSpPr/>
          <p:nvPr/>
        </p:nvSpPr>
        <p:spPr>
          <a:xfrm>
            <a:off x="5514888" y="2911089"/>
            <a:ext cx="609600" cy="2753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8E46023-3769-7D56-B6B7-8B25FAF8C0E7}"/>
              </a:ext>
            </a:extLst>
          </p:cNvPr>
          <p:cNvSpPr txBox="1"/>
          <p:nvPr/>
        </p:nvSpPr>
        <p:spPr>
          <a:xfrm>
            <a:off x="3336926" y="2619546"/>
            <a:ext cx="2018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FF"/>
                </a:solidFill>
              </a:rPr>
              <a:t>Machine Learning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B599ECE-D07A-0AF5-E3CF-2BFA6F86C9EF}"/>
              </a:ext>
            </a:extLst>
          </p:cNvPr>
          <p:cNvSpPr txBox="1"/>
          <p:nvPr/>
        </p:nvSpPr>
        <p:spPr>
          <a:xfrm>
            <a:off x="3747086" y="4182236"/>
            <a:ext cx="5212088" cy="2585323"/>
          </a:xfrm>
          <a:prstGeom prst="rect">
            <a:avLst/>
          </a:prstGeom>
          <a:noFill/>
          <a:ln w="28575">
            <a:solidFill>
              <a:srgbClr val="C00000"/>
            </a:solidFill>
          </a:ln>
          <a:effectLst>
            <a:glow rad="101600">
              <a:srgbClr val="C00000">
                <a:alpha val="60000"/>
              </a:srgbClr>
            </a:glow>
          </a:effectLst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endParaRPr lang="en-US" b="1" i="1" dirty="0">
              <a:solidFill>
                <a:srgbClr val="006600"/>
              </a:solidFill>
            </a:endParaRPr>
          </a:p>
          <a:p>
            <a:pPr marL="285750" indent="-285750">
              <a:buFontTx/>
              <a:buChar char="-"/>
            </a:pPr>
            <a:r>
              <a:rPr lang="en-US" b="1" i="1" dirty="0">
                <a:solidFill>
                  <a:srgbClr val="006600"/>
                </a:solidFill>
              </a:rPr>
              <a:t>GMD is different from ‘AMPL’ in that we’d    </a:t>
            </a:r>
          </a:p>
          <a:p>
            <a:r>
              <a:rPr lang="en-US" b="1" i="1" dirty="0">
                <a:solidFill>
                  <a:srgbClr val="006600"/>
                </a:solidFill>
              </a:rPr>
              <a:t>    like GMD to </a:t>
            </a:r>
            <a:r>
              <a:rPr lang="en-US" b="1" i="1" u="sng" dirty="0"/>
              <a:t>predict</a:t>
            </a:r>
            <a:r>
              <a:rPr lang="en-US" b="1" i="1" dirty="0">
                <a:solidFill>
                  <a:srgbClr val="006600"/>
                </a:solidFill>
              </a:rPr>
              <a:t> or </a:t>
            </a:r>
            <a:r>
              <a:rPr lang="en-US" b="1" i="1" u="sng" dirty="0"/>
              <a:t>design</a:t>
            </a:r>
            <a:r>
              <a:rPr lang="en-US" b="1" i="1" dirty="0">
                <a:solidFill>
                  <a:srgbClr val="006600"/>
                </a:solidFill>
              </a:rPr>
              <a:t> the above  </a:t>
            </a:r>
          </a:p>
          <a:p>
            <a:r>
              <a:rPr lang="en-US" b="1" i="1" dirty="0">
                <a:solidFill>
                  <a:srgbClr val="006600"/>
                </a:solidFill>
              </a:rPr>
              <a:t>    molecule via machine learning</a:t>
            </a:r>
          </a:p>
          <a:p>
            <a:endParaRPr lang="en-US" b="1" i="1" dirty="0"/>
          </a:p>
          <a:p>
            <a:pPr marL="285750" indent="-285750">
              <a:buFontTx/>
              <a:buChar char="-"/>
            </a:pPr>
            <a:r>
              <a:rPr lang="en-US" b="1" i="1" dirty="0">
                <a:solidFill>
                  <a:srgbClr val="CC00CC"/>
                </a:solidFill>
              </a:rPr>
              <a:t>AMPL might give you a good prediction of property for the above molecule, but you already have to </a:t>
            </a:r>
            <a:r>
              <a:rPr lang="en-US" b="1" i="1" u="sng" dirty="0"/>
              <a:t>know</a:t>
            </a:r>
            <a:r>
              <a:rPr lang="en-US" b="1" i="1" dirty="0">
                <a:solidFill>
                  <a:srgbClr val="CC00CC"/>
                </a:solidFill>
              </a:rPr>
              <a:t> it</a:t>
            </a:r>
          </a:p>
          <a:p>
            <a:pPr marL="285750" indent="-285750">
              <a:buFontTx/>
              <a:buChar char="-"/>
            </a:pPr>
            <a:endParaRPr lang="en-US" b="1" i="1" dirty="0">
              <a:solidFill>
                <a:srgbClr val="CC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82445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538618F-E318-D65C-0711-FE3A47887983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D9F4132-29AF-929A-3B16-95ABFF8D6317}"/>
              </a:ext>
            </a:extLst>
          </p:cNvPr>
          <p:cNvSpPr/>
          <p:nvPr/>
        </p:nvSpPr>
        <p:spPr>
          <a:xfrm>
            <a:off x="0" y="3"/>
            <a:ext cx="9144000" cy="896505"/>
          </a:xfrm>
          <a:prstGeom prst="rect">
            <a:avLst/>
          </a:prstGeom>
          <a:gradFill flip="none" rotWithShape="1">
            <a:gsLst>
              <a:gs pos="0">
                <a:srgbClr val="142B2E"/>
              </a:gs>
              <a:gs pos="100000">
                <a:srgbClr val="28585E"/>
              </a:gs>
              <a:gs pos="85000">
                <a:srgbClr val="1E4146"/>
              </a:gs>
            </a:gsLst>
            <a:lin ang="0" scaled="1"/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BC3AC0F4-5F6C-3292-7429-2C8F1D7813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8378" y="131033"/>
            <a:ext cx="8340538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4400550" algn="l"/>
              </a:tabLst>
              <a:defRPr/>
            </a:pPr>
            <a:r>
              <a:rPr kumimoji="0" lang="en-US" sz="2600" b="1" i="1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/>
                <a:ea typeface="+mj-ea"/>
                <a:cs typeface="+mj-cs"/>
              </a:rPr>
              <a:t>Generative Molecular Design (GMD): Why?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0CA49D74-20CC-A809-7830-1178DEDD94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76AEB2B-E6BB-A709-1E72-7428434841C9}"/>
              </a:ext>
            </a:extLst>
          </p:cNvPr>
          <p:cNvSpPr/>
          <p:nvPr/>
        </p:nvSpPr>
        <p:spPr>
          <a:xfrm>
            <a:off x="8965" y="905435"/>
            <a:ext cx="3864422" cy="5952565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43706755-419D-B32D-FF29-760AAFDF0C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" y="992894"/>
            <a:ext cx="91440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Char char="•"/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7388" indent="-28575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Font typeface="Arial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4859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8288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C00000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2860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7432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2004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6576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287338" marR="0" lvl="0" indent="-287338" algn="l" defTabSz="914400" rtl="0" eaLnBrk="0" fontAlgn="base" latinLnBrk="0" hangingPunct="0">
              <a:lnSpc>
                <a:spcPct val="95000"/>
              </a:lnSpc>
              <a:spcBef>
                <a:spcPts val="24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en-US" altLang="en-US" sz="2000" b="1" i="1" kern="0" dirty="0">
                <a:latin typeface="Arial"/>
              </a:rPr>
              <a:t>If we have list of molecules and their property, can we use machine learning to find new molecules having even better properties?</a:t>
            </a:r>
          </a:p>
          <a:p>
            <a:pPr marL="287338" marR="0" lvl="0" indent="-287338" algn="l" defTabSz="914400" rtl="0" eaLnBrk="0" fontAlgn="base" latinLnBrk="0" hangingPunct="0">
              <a:lnSpc>
                <a:spcPct val="95000"/>
              </a:lnSpc>
              <a:spcBef>
                <a:spcPts val="24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en-US" altLang="en-US" sz="2000" b="1" i="1" kern="0" dirty="0">
                <a:latin typeface="Arial"/>
              </a:rPr>
              <a:t>So far primarily being used for drug design – find molecules that bind/inhibit a drug/protein/gene target better</a:t>
            </a:r>
            <a:endParaRPr lang="en-US" altLang="en-US" sz="1800" b="1" i="1" kern="0" dirty="0">
              <a:latin typeface="Arial"/>
            </a:endParaRPr>
          </a:p>
          <a:p>
            <a:pPr marL="400050" lvl="1" indent="0" defTabSz="914400">
              <a:spcBef>
                <a:spcPts val="2400"/>
              </a:spcBef>
              <a:buClrTx/>
              <a:buNone/>
              <a:defRPr/>
            </a:pPr>
            <a:endParaRPr lang="en-US" altLang="en-US" i="1" kern="0" dirty="0">
              <a:latin typeface="Arial"/>
            </a:endParaRPr>
          </a:p>
          <a:p>
            <a:pPr lvl="2" defTabSz="914400">
              <a:buClrTx/>
              <a:buSzPct val="100000"/>
              <a:buFontTx/>
              <a:buChar char="-"/>
            </a:pPr>
            <a:endParaRPr lang="en-US" altLang="en-US" sz="1800" i="1" kern="0" dirty="0">
              <a:solidFill>
                <a:srgbClr val="0000FF"/>
              </a:solidFill>
              <a:latin typeface="Arial"/>
            </a:endParaRPr>
          </a:p>
          <a:p>
            <a:pPr lvl="2" defTabSz="914400">
              <a:buClrTx/>
              <a:buSzPct val="100000"/>
              <a:buFontTx/>
              <a:buChar char="-"/>
            </a:pPr>
            <a:endParaRPr lang="en-US" altLang="en-US" sz="1800" i="1" kern="0" dirty="0">
              <a:solidFill>
                <a:srgbClr val="0000FF"/>
              </a:solidFill>
              <a:latin typeface="Arial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0B62B14-82D7-6F0A-DBCF-D65D064C7292}"/>
              </a:ext>
            </a:extLst>
          </p:cNvPr>
          <p:cNvSpPr txBox="1"/>
          <p:nvPr/>
        </p:nvSpPr>
        <p:spPr>
          <a:xfrm>
            <a:off x="123931" y="2739955"/>
            <a:ext cx="130035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Molecules</a:t>
            </a:r>
          </a:p>
          <a:p>
            <a:pPr algn="ctr"/>
            <a:endParaRPr lang="en-US" b="1" dirty="0"/>
          </a:p>
          <a:p>
            <a:pPr algn="ctr"/>
            <a:r>
              <a:rPr lang="en-US" b="1" dirty="0"/>
              <a:t>A</a:t>
            </a:r>
          </a:p>
          <a:p>
            <a:pPr algn="ctr"/>
            <a:r>
              <a:rPr lang="en-US" b="1" dirty="0"/>
              <a:t>B</a:t>
            </a:r>
          </a:p>
          <a:p>
            <a:pPr algn="ctr"/>
            <a:r>
              <a:rPr lang="en-US" b="1" dirty="0"/>
              <a:t>C</a:t>
            </a:r>
          </a:p>
          <a:p>
            <a:pPr algn="ctr"/>
            <a:r>
              <a:rPr lang="en-US" b="1" dirty="0"/>
              <a:t>D</a:t>
            </a:r>
          </a:p>
          <a:p>
            <a:pPr algn="ctr"/>
            <a:r>
              <a:rPr lang="en-US" b="1" dirty="0"/>
              <a:t>E</a:t>
            </a:r>
          </a:p>
          <a:p>
            <a:pPr algn="ctr"/>
            <a:r>
              <a:rPr lang="en-US" b="1" dirty="0"/>
              <a:t>…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5E1FBF4-805A-C7B6-22D2-E49040A92F99}"/>
              </a:ext>
            </a:extLst>
          </p:cNvPr>
          <p:cNvSpPr txBox="1"/>
          <p:nvPr/>
        </p:nvSpPr>
        <p:spPr>
          <a:xfrm>
            <a:off x="1520497" y="2739955"/>
            <a:ext cx="2705612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Binding Affinities (IC</a:t>
            </a:r>
            <a:r>
              <a:rPr lang="en-US" b="1" baseline="-25000" dirty="0">
                <a:solidFill>
                  <a:srgbClr val="FF0000"/>
                </a:solidFill>
              </a:rPr>
              <a:t>50</a:t>
            </a:r>
            <a:r>
              <a:rPr lang="en-US" b="1" dirty="0">
                <a:solidFill>
                  <a:srgbClr val="FF0000"/>
                </a:solidFill>
              </a:rPr>
              <a:t>)</a:t>
            </a:r>
          </a:p>
          <a:p>
            <a:pPr algn="ctr"/>
            <a:endParaRPr lang="en-US" b="1" dirty="0">
              <a:solidFill>
                <a:srgbClr val="FF0000"/>
              </a:solidFill>
            </a:endParaRPr>
          </a:p>
          <a:p>
            <a:pPr algn="ctr"/>
            <a:r>
              <a:rPr lang="en-US" b="1" dirty="0">
                <a:solidFill>
                  <a:srgbClr val="FF0000"/>
                </a:solidFill>
              </a:rPr>
              <a:t>V</a:t>
            </a:r>
          </a:p>
          <a:p>
            <a:pPr algn="ctr"/>
            <a:r>
              <a:rPr lang="en-US" b="1" dirty="0">
                <a:solidFill>
                  <a:srgbClr val="FF0000"/>
                </a:solidFill>
              </a:rPr>
              <a:t>W</a:t>
            </a:r>
          </a:p>
          <a:p>
            <a:pPr algn="ctr"/>
            <a:r>
              <a:rPr lang="en-US" b="1" dirty="0">
                <a:solidFill>
                  <a:srgbClr val="FF0000"/>
                </a:solidFill>
              </a:rPr>
              <a:t>X</a:t>
            </a:r>
          </a:p>
          <a:p>
            <a:pPr algn="ctr"/>
            <a:r>
              <a:rPr lang="en-US" b="1" dirty="0">
                <a:solidFill>
                  <a:srgbClr val="FF0000"/>
                </a:solidFill>
              </a:rPr>
              <a:t>Y</a:t>
            </a:r>
          </a:p>
          <a:p>
            <a:pPr algn="ctr"/>
            <a:r>
              <a:rPr lang="en-US" b="1" dirty="0">
                <a:solidFill>
                  <a:srgbClr val="FF0000"/>
                </a:solidFill>
              </a:rPr>
              <a:t>Z</a:t>
            </a:r>
          </a:p>
          <a:p>
            <a:pPr algn="ctr"/>
            <a:r>
              <a:rPr lang="en-US" b="1" dirty="0">
                <a:solidFill>
                  <a:srgbClr val="FF0000"/>
                </a:solidFill>
              </a:rPr>
              <a:t>…</a:t>
            </a:r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B1E0DFB7-466D-C9E9-747B-DEF1DD3BE016}"/>
              </a:ext>
            </a:extLst>
          </p:cNvPr>
          <p:cNvSpPr/>
          <p:nvPr/>
        </p:nvSpPr>
        <p:spPr>
          <a:xfrm>
            <a:off x="5034192" y="3482304"/>
            <a:ext cx="857976" cy="579649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F576965-4B2E-2B42-B6E7-1FB93E552BA1}"/>
              </a:ext>
            </a:extLst>
          </p:cNvPr>
          <p:cNvSpPr txBox="1"/>
          <p:nvPr/>
        </p:nvSpPr>
        <p:spPr>
          <a:xfrm>
            <a:off x="4381311" y="3096122"/>
            <a:ext cx="2018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Machine Learning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ECDD528-9121-8338-D95E-CF290AB77C61}"/>
              </a:ext>
            </a:extLst>
          </p:cNvPr>
          <p:cNvSpPr txBox="1"/>
          <p:nvPr/>
        </p:nvSpPr>
        <p:spPr>
          <a:xfrm>
            <a:off x="6900723" y="2726664"/>
            <a:ext cx="146706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XYZ</a:t>
            </a:r>
          </a:p>
          <a:p>
            <a:pPr algn="ctr"/>
            <a:endParaRPr lang="en-US" b="1" dirty="0"/>
          </a:p>
          <a:p>
            <a:pPr algn="ctr"/>
            <a:r>
              <a:rPr lang="en-US" b="1" dirty="0">
                <a:solidFill>
                  <a:srgbClr val="FF0000"/>
                </a:solidFill>
              </a:rPr>
              <a:t>Big number</a:t>
            </a:r>
          </a:p>
        </p:txBody>
      </p:sp>
      <p:pic>
        <p:nvPicPr>
          <p:cNvPr id="26" name="Picture 25" descr="Diagram&#10;&#10;Description automatically generated">
            <a:extLst>
              <a:ext uri="{FF2B5EF4-FFF2-40B4-BE49-F238E27FC236}">
                <a16:creationId xmlns:a16="http://schemas.microsoft.com/office/drawing/2014/main" id="{01DC07EC-AF13-F37C-DF02-5FB370132EE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48" t="11386" r="27835"/>
          <a:stretch/>
        </p:blipFill>
        <p:spPr>
          <a:xfrm>
            <a:off x="3740177" y="4260203"/>
            <a:ext cx="3069429" cy="2435597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6F5DBBF2-91FF-E563-FAD3-52EF042F5919}"/>
              </a:ext>
            </a:extLst>
          </p:cNvPr>
          <p:cNvSpPr/>
          <p:nvPr/>
        </p:nvSpPr>
        <p:spPr>
          <a:xfrm rot="17463226">
            <a:off x="5794408" y="5799863"/>
            <a:ext cx="1592131" cy="4770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8578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64449ECC-C8FF-2B94-CBAF-72EB23B01177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DF7D545A-7EE9-6928-B5EB-DA546AA8F77E}"/>
              </a:ext>
            </a:extLst>
          </p:cNvPr>
          <p:cNvSpPr/>
          <p:nvPr/>
        </p:nvSpPr>
        <p:spPr>
          <a:xfrm>
            <a:off x="0" y="3"/>
            <a:ext cx="9144000" cy="896505"/>
          </a:xfrm>
          <a:prstGeom prst="rect">
            <a:avLst/>
          </a:prstGeom>
          <a:gradFill flip="none" rotWithShape="1">
            <a:gsLst>
              <a:gs pos="0">
                <a:srgbClr val="142B2E"/>
              </a:gs>
              <a:gs pos="100000">
                <a:srgbClr val="28585E"/>
              </a:gs>
              <a:gs pos="85000">
                <a:srgbClr val="1E4146"/>
              </a:gs>
            </a:gsLst>
            <a:lin ang="0" scaled="1"/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kern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58" name="Rectangle 2">
            <a:extLst>
              <a:ext uri="{FF2B5EF4-FFF2-40B4-BE49-F238E27FC236}">
                <a16:creationId xmlns:a16="http://schemas.microsoft.com/office/drawing/2014/main" id="{E77E888F-9B19-8F72-4AF2-C56B6112E6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59" name="Rectangle 3">
            <a:extLst>
              <a:ext uri="{FF2B5EF4-FFF2-40B4-BE49-F238E27FC236}">
                <a16:creationId xmlns:a16="http://schemas.microsoft.com/office/drawing/2014/main" id="{200DAC9B-5AB0-DE45-933C-6D8B084FF3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899722"/>
            <a:ext cx="9144000" cy="638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Char char="•"/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7388" indent="-28575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Font typeface="Arial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4859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8288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C00000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2860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7432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2004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6576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287338" marR="0" lvl="0" indent="-287338" algn="l" defTabSz="914400" rtl="0" eaLnBrk="0" fontAlgn="base" latinLnBrk="0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altLang="en-US" sz="20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GMD Step 1 – Implement Autoencoder</a:t>
            </a:r>
          </a:p>
          <a:p>
            <a:pPr marL="0" marR="0" lvl="0" indent="0" algn="l" defTabSz="914400" rtl="0" eaLnBrk="0" fontAlgn="base" latinLnBrk="0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000" b="1" i="1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400050" marR="0" lvl="1" indent="0" algn="l" defTabSz="914400" rtl="0" eaLnBrk="0" fontAlgn="base" latinLnBrk="0" hangingPunct="0">
              <a:lnSpc>
                <a:spcPct val="95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US" altLang="en-US" sz="1600" b="0" i="1" u="none" strike="noStrike" kern="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60" name="Double Brace 59">
            <a:extLst>
              <a:ext uri="{FF2B5EF4-FFF2-40B4-BE49-F238E27FC236}">
                <a16:creationId xmlns:a16="http://schemas.microsoft.com/office/drawing/2014/main" id="{39301334-C7B6-DDF3-687B-278862676F4E}"/>
              </a:ext>
            </a:extLst>
          </p:cNvPr>
          <p:cNvSpPr/>
          <p:nvPr/>
        </p:nvSpPr>
        <p:spPr>
          <a:xfrm>
            <a:off x="125507" y="2668766"/>
            <a:ext cx="841542" cy="2060550"/>
          </a:xfrm>
          <a:prstGeom prst="bracePair">
            <a:avLst/>
          </a:prstGeom>
          <a:noFill/>
          <a:ln w="38100" cap="flat" cmpd="sng" algn="ctr">
            <a:solidFill>
              <a:srgbClr val="0000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A066C12-7169-5632-C947-284DFC0C6F74}"/>
              </a:ext>
            </a:extLst>
          </p:cNvPr>
          <p:cNvSpPr txBox="1"/>
          <p:nvPr/>
        </p:nvSpPr>
        <p:spPr>
          <a:xfrm rot="16200000">
            <a:off x="-581786" y="3360841"/>
            <a:ext cx="22483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srgbClr val="0000FF"/>
                </a:solidFill>
                <a:latin typeface="Calibri" panose="020F0502020204030204"/>
              </a:rPr>
              <a:t>Original molecule list</a:t>
            </a:r>
          </a:p>
          <a:p>
            <a:pPr algn="ctr"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(known properties)</a:t>
            </a:r>
          </a:p>
        </p:txBody>
      </p:sp>
      <p:sp>
        <p:nvSpPr>
          <p:cNvPr id="62" name="Arrow: Right 61">
            <a:extLst>
              <a:ext uri="{FF2B5EF4-FFF2-40B4-BE49-F238E27FC236}">
                <a16:creationId xmlns:a16="http://schemas.microsoft.com/office/drawing/2014/main" id="{14731D55-D93F-4AC9-A6EE-ADEF91E703C7}"/>
              </a:ext>
            </a:extLst>
          </p:cNvPr>
          <p:cNvSpPr/>
          <p:nvPr/>
        </p:nvSpPr>
        <p:spPr>
          <a:xfrm>
            <a:off x="1067273" y="3589955"/>
            <a:ext cx="857976" cy="579649"/>
          </a:xfrm>
          <a:prstGeom prst="rightArrow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3" name="Picture 62" descr="Circuit board background">
            <a:extLst>
              <a:ext uri="{FF2B5EF4-FFF2-40B4-BE49-F238E27FC236}">
                <a16:creationId xmlns:a16="http://schemas.microsoft.com/office/drawing/2014/main" id="{EFE857F1-B660-84BE-D894-ED5851AE746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711033" y="2975627"/>
            <a:ext cx="1826899" cy="1213175"/>
          </a:xfrm>
          <a:prstGeom prst="rect">
            <a:avLst/>
          </a:prstGeom>
        </p:spPr>
      </p:pic>
      <p:pic>
        <p:nvPicPr>
          <p:cNvPr id="65" name="Picture 64" descr="Circuit board background">
            <a:extLst>
              <a:ext uri="{FF2B5EF4-FFF2-40B4-BE49-F238E27FC236}">
                <a16:creationId xmlns:a16="http://schemas.microsoft.com/office/drawing/2014/main" id="{EDFDFDC6-B6B2-8BC1-D8E7-CAEEBA736B0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duotone>
              <a:prstClr val="black"/>
              <a:srgbClr val="70AD47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encilGrayscal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606843" y="2969920"/>
            <a:ext cx="1826899" cy="1213175"/>
          </a:xfrm>
          <a:prstGeom prst="rect">
            <a:avLst/>
          </a:prstGeom>
          <a:solidFill>
            <a:srgbClr val="FF0000"/>
          </a:solidFill>
        </p:spPr>
      </p:pic>
      <p:sp>
        <p:nvSpPr>
          <p:cNvPr id="66" name="Double Brace 65">
            <a:extLst>
              <a:ext uri="{FF2B5EF4-FFF2-40B4-BE49-F238E27FC236}">
                <a16:creationId xmlns:a16="http://schemas.microsoft.com/office/drawing/2014/main" id="{101F755D-01DD-1B1D-EE21-1BE5D2B6A935}"/>
              </a:ext>
            </a:extLst>
          </p:cNvPr>
          <p:cNvSpPr/>
          <p:nvPr/>
        </p:nvSpPr>
        <p:spPr>
          <a:xfrm>
            <a:off x="8109657" y="2663057"/>
            <a:ext cx="857976" cy="2066259"/>
          </a:xfrm>
          <a:prstGeom prst="bracePair">
            <a:avLst/>
          </a:prstGeom>
          <a:noFill/>
          <a:ln w="38100" cap="flat" cmpd="sng" algn="ctr">
            <a:solidFill>
              <a:srgbClr val="3366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73A29781-E25B-73CC-44B2-9E0D654508E4}"/>
              </a:ext>
            </a:extLst>
          </p:cNvPr>
          <p:cNvSpPr txBox="1"/>
          <p:nvPr/>
        </p:nvSpPr>
        <p:spPr>
          <a:xfrm rot="16200000">
            <a:off x="7489415" y="3473964"/>
            <a:ext cx="2024400" cy="369332"/>
          </a:xfrm>
          <a:prstGeom prst="rect">
            <a:avLst/>
          </a:prstGeom>
          <a:noFill/>
          <a:ln>
            <a:solidFill>
              <a:sysClr val="window" lastClr="FFFFFF"/>
            </a:solidFill>
          </a:ln>
        </p:spPr>
        <p:txBody>
          <a:bodyPr wrap="none" rtlCol="0">
            <a:spAutoFit/>
          </a:bodyPr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0" cap="none" spc="0" normalizeH="0" baseline="0" noProof="0" dirty="0">
                <a:ln>
                  <a:noFill/>
                </a:ln>
                <a:solidFill>
                  <a:srgbClr val="336600"/>
                </a:solidFill>
                <a:effectLst/>
                <a:uLnTx/>
                <a:uFillTx/>
                <a:latin typeface="Calibri" panose="020F0502020204030204"/>
              </a:rPr>
              <a:t>Decoded molecules</a:t>
            </a:r>
          </a:p>
        </p:txBody>
      </p:sp>
      <p:sp>
        <p:nvSpPr>
          <p:cNvPr id="68" name="Arrow: Right 67">
            <a:extLst>
              <a:ext uri="{FF2B5EF4-FFF2-40B4-BE49-F238E27FC236}">
                <a16:creationId xmlns:a16="http://schemas.microsoft.com/office/drawing/2014/main" id="{D9896ECD-E794-BDAE-CA12-C0D1F6207E02}"/>
              </a:ext>
            </a:extLst>
          </p:cNvPr>
          <p:cNvSpPr/>
          <p:nvPr/>
        </p:nvSpPr>
        <p:spPr>
          <a:xfrm>
            <a:off x="7205458" y="3575281"/>
            <a:ext cx="857976" cy="579649"/>
          </a:xfrm>
          <a:prstGeom prst="rightArrow">
            <a:avLst/>
          </a:prstGeom>
          <a:solidFill>
            <a:srgbClr val="3366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9" name="Arrow: U-Turn 68">
            <a:extLst>
              <a:ext uri="{FF2B5EF4-FFF2-40B4-BE49-F238E27FC236}">
                <a16:creationId xmlns:a16="http://schemas.microsoft.com/office/drawing/2014/main" id="{353C3A86-824C-EEAE-62A6-07C771DC3B71}"/>
              </a:ext>
            </a:extLst>
          </p:cNvPr>
          <p:cNvSpPr/>
          <p:nvPr/>
        </p:nvSpPr>
        <p:spPr>
          <a:xfrm flipH="1">
            <a:off x="357701" y="1960296"/>
            <a:ext cx="8265189" cy="579650"/>
          </a:xfrm>
          <a:prstGeom prst="uturnArrow">
            <a:avLst>
              <a:gd name="adj1" fmla="val 36208"/>
              <a:gd name="adj2" fmla="val 25000"/>
              <a:gd name="adj3" fmla="val 44574"/>
              <a:gd name="adj4" fmla="val 74404"/>
              <a:gd name="adj5" fmla="val 100000"/>
            </a:avLst>
          </a:prstGeom>
          <a:solidFill>
            <a:srgbClr val="C00000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>
            <a:innerShdw blurRad="63500" dist="50800" dir="8100000">
              <a:prstClr val="black">
                <a:alpha val="50000"/>
              </a:prstClr>
            </a:innerShd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6051D02D-4BB3-610B-27E4-A0DC478DB6FE}"/>
              </a:ext>
            </a:extLst>
          </p:cNvPr>
          <p:cNvSpPr txBox="1"/>
          <p:nvPr/>
        </p:nvSpPr>
        <p:spPr>
          <a:xfrm>
            <a:off x="610490" y="2155926"/>
            <a:ext cx="7911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srgbClr val="C00000"/>
                </a:solidFill>
                <a:latin typeface="Calibri" panose="020F0502020204030204"/>
              </a:rPr>
              <a:t>Desire </a:t>
            </a:r>
            <a:r>
              <a:rPr lang="en-US" b="1" i="1" dirty="0">
                <a:solidFill>
                  <a:srgbClr val="0000FF"/>
                </a:solidFill>
                <a:latin typeface="Calibri" panose="020F0502020204030204"/>
              </a:rPr>
              <a:t>Original</a:t>
            </a:r>
            <a:r>
              <a:rPr lang="en-US" b="1" i="1" dirty="0">
                <a:solidFill>
                  <a:srgbClr val="C00000"/>
                </a:solidFill>
                <a:latin typeface="Calibri" panose="020F0502020204030204"/>
              </a:rPr>
              <a:t> and </a:t>
            </a:r>
            <a:r>
              <a:rPr lang="en-US" b="1" i="1" dirty="0">
                <a:solidFill>
                  <a:srgbClr val="336600"/>
                </a:solidFill>
                <a:latin typeface="Calibri" panose="020F0502020204030204"/>
              </a:rPr>
              <a:t>Decoded</a:t>
            </a:r>
            <a:r>
              <a:rPr lang="en-US" b="1" i="1" dirty="0">
                <a:solidFill>
                  <a:srgbClr val="C00000"/>
                </a:solidFill>
                <a:latin typeface="Calibri" panose="020F0502020204030204"/>
              </a:rPr>
              <a:t> molecules to be as similar as possible: ideal = 100 %</a:t>
            </a:r>
          </a:p>
        </p:txBody>
      </p:sp>
      <p:sp>
        <p:nvSpPr>
          <p:cNvPr id="76" name="Arrow: Right 75">
            <a:extLst>
              <a:ext uri="{FF2B5EF4-FFF2-40B4-BE49-F238E27FC236}">
                <a16:creationId xmlns:a16="http://schemas.microsoft.com/office/drawing/2014/main" id="{97739ACE-0903-CE33-B1D7-99FC04C38D42}"/>
              </a:ext>
            </a:extLst>
          </p:cNvPr>
          <p:cNvSpPr/>
          <p:nvPr/>
        </p:nvSpPr>
        <p:spPr>
          <a:xfrm>
            <a:off x="4965405" y="3582214"/>
            <a:ext cx="857976" cy="579649"/>
          </a:xfrm>
          <a:prstGeom prst="rightArrow">
            <a:avLst/>
          </a:prstGeom>
          <a:solidFill>
            <a:srgbClr val="0066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7" name="Arrow: Right 76">
            <a:extLst>
              <a:ext uri="{FF2B5EF4-FFF2-40B4-BE49-F238E27FC236}">
                <a16:creationId xmlns:a16="http://schemas.microsoft.com/office/drawing/2014/main" id="{5D727B33-662F-D09C-E7F0-635415A2D4E6}"/>
              </a:ext>
            </a:extLst>
          </p:cNvPr>
          <p:cNvSpPr/>
          <p:nvPr/>
        </p:nvSpPr>
        <p:spPr>
          <a:xfrm>
            <a:off x="3346348" y="3589955"/>
            <a:ext cx="857976" cy="579649"/>
          </a:xfrm>
          <a:prstGeom prst="rightArrow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DF25981E-D0BF-D953-9AC4-388A72F26671}"/>
              </a:ext>
            </a:extLst>
          </p:cNvPr>
          <p:cNvSpPr txBox="1"/>
          <p:nvPr/>
        </p:nvSpPr>
        <p:spPr>
          <a:xfrm>
            <a:off x="2162830" y="4503753"/>
            <a:ext cx="9537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srgbClr val="0033CC"/>
                </a:solidFill>
                <a:latin typeface="Calibri" panose="020F0502020204030204"/>
              </a:rPr>
              <a:t>Encoder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F8AD0B1C-651D-74DC-6B4E-4B7DFA08837D}"/>
              </a:ext>
            </a:extLst>
          </p:cNvPr>
          <p:cNvSpPr txBox="1"/>
          <p:nvPr/>
        </p:nvSpPr>
        <p:spPr>
          <a:xfrm>
            <a:off x="6051888" y="4478207"/>
            <a:ext cx="9760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srgbClr val="336600"/>
                </a:solidFill>
                <a:latin typeface="Calibri" panose="020F0502020204030204"/>
              </a:rPr>
              <a:t>Decoder</a:t>
            </a:r>
          </a:p>
        </p:txBody>
      </p:sp>
      <p:sp>
        <p:nvSpPr>
          <p:cNvPr id="80" name="Double Bracket 79">
            <a:extLst>
              <a:ext uri="{FF2B5EF4-FFF2-40B4-BE49-F238E27FC236}">
                <a16:creationId xmlns:a16="http://schemas.microsoft.com/office/drawing/2014/main" id="{2C497E22-54B1-ED43-9D15-9BD3A54D6A82}"/>
              </a:ext>
            </a:extLst>
          </p:cNvPr>
          <p:cNvSpPr/>
          <p:nvPr/>
        </p:nvSpPr>
        <p:spPr>
          <a:xfrm>
            <a:off x="4312399" y="2666863"/>
            <a:ext cx="519574" cy="2060550"/>
          </a:xfrm>
          <a:prstGeom prst="bracketPair">
            <a:avLst/>
          </a:prstGeom>
          <a:noFill/>
          <a:ln w="381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EA8BAB1E-AD0D-27DF-C6DB-F8FAD6BE20EF}"/>
              </a:ext>
            </a:extLst>
          </p:cNvPr>
          <p:cNvSpPr txBox="1"/>
          <p:nvPr/>
        </p:nvSpPr>
        <p:spPr>
          <a:xfrm rot="16200000">
            <a:off x="3788933" y="3484442"/>
            <a:ext cx="15389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prstClr val="black"/>
                </a:solidFill>
                <a:latin typeface="Calibri" panose="020F0502020204030204"/>
              </a:rPr>
              <a:t>Latent vectors</a:t>
            </a:r>
          </a:p>
        </p:txBody>
      </p:sp>
      <p:sp>
        <p:nvSpPr>
          <p:cNvPr id="83" name="Rectangle 2">
            <a:extLst>
              <a:ext uri="{FF2B5EF4-FFF2-40B4-BE49-F238E27FC236}">
                <a16:creationId xmlns:a16="http://schemas.microsoft.com/office/drawing/2014/main" id="{848C61EE-30B4-B995-8241-126B31B5E19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8378" y="131033"/>
            <a:ext cx="8340538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4400550" algn="l"/>
              </a:tabLst>
              <a:defRPr/>
            </a:pPr>
            <a:r>
              <a:rPr kumimoji="0" lang="en-US" sz="2600" b="1" i="1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/>
                <a:ea typeface="+mj-ea"/>
                <a:cs typeface="+mj-cs"/>
              </a:rPr>
              <a:t>Generative Molecular Design (GMD)</a:t>
            </a:r>
          </a:p>
        </p:txBody>
      </p:sp>
    </p:spTree>
    <p:extLst>
      <p:ext uri="{BB962C8B-B14F-4D97-AF65-F5344CB8AC3E}">
        <p14:creationId xmlns:p14="http://schemas.microsoft.com/office/powerpoint/2010/main" val="14062688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A479A89-21A7-AD8F-91F1-B1286D9A29D2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44511C5-72F4-0E8C-498B-416DC71401E1}"/>
              </a:ext>
            </a:extLst>
          </p:cNvPr>
          <p:cNvSpPr/>
          <p:nvPr/>
        </p:nvSpPr>
        <p:spPr>
          <a:xfrm>
            <a:off x="0" y="3"/>
            <a:ext cx="9144000" cy="896505"/>
          </a:xfrm>
          <a:prstGeom prst="rect">
            <a:avLst/>
          </a:prstGeom>
          <a:gradFill flip="none" rotWithShape="1">
            <a:gsLst>
              <a:gs pos="0">
                <a:srgbClr val="142B2E"/>
              </a:gs>
              <a:gs pos="100000">
                <a:srgbClr val="28585E"/>
              </a:gs>
              <a:gs pos="85000">
                <a:srgbClr val="1E4146"/>
              </a:gs>
            </a:gsLst>
            <a:lin ang="0" scaled="1"/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kern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650C1D1E-4FC8-B58C-D98A-2CEF9A5365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97040FB5-135D-3589-10DD-7579ECC242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899722"/>
            <a:ext cx="9144000" cy="638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Char char="•"/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7388" indent="-28575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Font typeface="Arial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4859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8288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C00000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2860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7432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2004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6576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287338" marR="0" lvl="0" indent="-287338" algn="l" defTabSz="914400" rtl="0" eaLnBrk="0" fontAlgn="base" latinLnBrk="0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altLang="en-US" sz="20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GMD Step 1 – Implement Autoencoder</a:t>
            </a:r>
          </a:p>
          <a:p>
            <a:pPr marL="0" marR="0" lvl="0" indent="0" algn="l" defTabSz="914400" rtl="0" eaLnBrk="0" fontAlgn="base" latinLnBrk="0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000" b="1" i="1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400050" marR="0" lvl="1" indent="0" algn="l" defTabSz="914400" rtl="0" eaLnBrk="0" fontAlgn="base" latinLnBrk="0" hangingPunct="0">
              <a:lnSpc>
                <a:spcPct val="95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US" altLang="en-US" sz="1600" b="0" i="1" u="none" strike="noStrike" kern="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8" name="Double Brace 7">
            <a:extLst>
              <a:ext uri="{FF2B5EF4-FFF2-40B4-BE49-F238E27FC236}">
                <a16:creationId xmlns:a16="http://schemas.microsoft.com/office/drawing/2014/main" id="{223FC7BD-0DAB-224D-F07D-4A63D5C55DBE}"/>
              </a:ext>
            </a:extLst>
          </p:cNvPr>
          <p:cNvSpPr/>
          <p:nvPr/>
        </p:nvSpPr>
        <p:spPr>
          <a:xfrm>
            <a:off x="125507" y="2668766"/>
            <a:ext cx="841542" cy="2060550"/>
          </a:xfrm>
          <a:prstGeom prst="bracePair">
            <a:avLst/>
          </a:prstGeom>
          <a:noFill/>
          <a:ln w="38100" cap="flat" cmpd="sng" algn="ctr">
            <a:solidFill>
              <a:srgbClr val="0000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2FB697C-FF66-4F0D-B1E0-19FF9347E217}"/>
              </a:ext>
            </a:extLst>
          </p:cNvPr>
          <p:cNvSpPr txBox="1"/>
          <p:nvPr/>
        </p:nvSpPr>
        <p:spPr>
          <a:xfrm rot="16200000">
            <a:off x="-581786" y="3360841"/>
            <a:ext cx="22483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srgbClr val="0000FF"/>
                </a:solidFill>
                <a:latin typeface="Calibri" panose="020F0502020204030204"/>
              </a:rPr>
              <a:t>Original molecule list</a:t>
            </a:r>
          </a:p>
          <a:p>
            <a:pPr algn="ctr"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(known properties)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8CDFDBF1-2D41-F61A-61BE-A114F66E1749}"/>
              </a:ext>
            </a:extLst>
          </p:cNvPr>
          <p:cNvSpPr/>
          <p:nvPr/>
        </p:nvSpPr>
        <p:spPr>
          <a:xfrm>
            <a:off x="1067273" y="3589955"/>
            <a:ext cx="857976" cy="579649"/>
          </a:xfrm>
          <a:prstGeom prst="rightArrow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10" descr="Circuit board background">
            <a:extLst>
              <a:ext uri="{FF2B5EF4-FFF2-40B4-BE49-F238E27FC236}">
                <a16:creationId xmlns:a16="http://schemas.microsoft.com/office/drawing/2014/main" id="{FFE85DC1-1DC2-B333-138F-59B3B5C4A45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711033" y="2975627"/>
            <a:ext cx="1826899" cy="1213175"/>
          </a:xfrm>
          <a:prstGeom prst="rect">
            <a:avLst/>
          </a:prstGeom>
        </p:spPr>
      </p:pic>
      <p:pic>
        <p:nvPicPr>
          <p:cNvPr id="12" name="Picture 11" descr="Circuit board background">
            <a:extLst>
              <a:ext uri="{FF2B5EF4-FFF2-40B4-BE49-F238E27FC236}">
                <a16:creationId xmlns:a16="http://schemas.microsoft.com/office/drawing/2014/main" id="{8AE84867-C481-5BA9-97F0-7413DCDFA9C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duotone>
              <a:prstClr val="black"/>
              <a:srgbClr val="70AD47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encilGrayscal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606843" y="2969920"/>
            <a:ext cx="1826899" cy="1213175"/>
          </a:xfrm>
          <a:prstGeom prst="rect">
            <a:avLst/>
          </a:prstGeom>
          <a:solidFill>
            <a:srgbClr val="FF0000"/>
          </a:solidFill>
        </p:spPr>
      </p:pic>
      <p:sp>
        <p:nvSpPr>
          <p:cNvPr id="13" name="Double Brace 12">
            <a:extLst>
              <a:ext uri="{FF2B5EF4-FFF2-40B4-BE49-F238E27FC236}">
                <a16:creationId xmlns:a16="http://schemas.microsoft.com/office/drawing/2014/main" id="{44C2F4E5-B593-F3D2-1D29-E24CF72115CA}"/>
              </a:ext>
            </a:extLst>
          </p:cNvPr>
          <p:cNvSpPr/>
          <p:nvPr/>
        </p:nvSpPr>
        <p:spPr>
          <a:xfrm>
            <a:off x="8109657" y="2663057"/>
            <a:ext cx="857976" cy="2066259"/>
          </a:xfrm>
          <a:prstGeom prst="bracePair">
            <a:avLst/>
          </a:prstGeom>
          <a:noFill/>
          <a:ln w="38100" cap="flat" cmpd="sng" algn="ctr">
            <a:solidFill>
              <a:srgbClr val="3366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01EC4AE-6898-1BDE-1534-BEA3BAE165FA}"/>
              </a:ext>
            </a:extLst>
          </p:cNvPr>
          <p:cNvSpPr txBox="1"/>
          <p:nvPr/>
        </p:nvSpPr>
        <p:spPr>
          <a:xfrm rot="16200000">
            <a:off x="7489415" y="3473964"/>
            <a:ext cx="2024400" cy="369332"/>
          </a:xfrm>
          <a:prstGeom prst="rect">
            <a:avLst/>
          </a:prstGeom>
          <a:noFill/>
          <a:ln>
            <a:solidFill>
              <a:sysClr val="window" lastClr="FFFFFF"/>
            </a:solidFill>
          </a:ln>
        </p:spPr>
        <p:txBody>
          <a:bodyPr wrap="none" rtlCol="0">
            <a:spAutoFit/>
          </a:bodyPr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0" cap="none" spc="0" normalizeH="0" baseline="0" noProof="0" dirty="0">
                <a:ln>
                  <a:noFill/>
                </a:ln>
                <a:solidFill>
                  <a:srgbClr val="336600"/>
                </a:solidFill>
                <a:effectLst/>
                <a:uLnTx/>
                <a:uFillTx/>
                <a:latin typeface="Calibri" panose="020F0502020204030204"/>
              </a:rPr>
              <a:t>Decoded molecules</a:t>
            </a: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32445EA7-1FF4-9524-7F98-7927CC2C739D}"/>
              </a:ext>
            </a:extLst>
          </p:cNvPr>
          <p:cNvSpPr/>
          <p:nvPr/>
        </p:nvSpPr>
        <p:spPr>
          <a:xfrm>
            <a:off x="7205458" y="3575281"/>
            <a:ext cx="857976" cy="579649"/>
          </a:xfrm>
          <a:prstGeom prst="rightArrow">
            <a:avLst/>
          </a:prstGeom>
          <a:solidFill>
            <a:srgbClr val="3366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Arrow: U-Turn 15">
            <a:extLst>
              <a:ext uri="{FF2B5EF4-FFF2-40B4-BE49-F238E27FC236}">
                <a16:creationId xmlns:a16="http://schemas.microsoft.com/office/drawing/2014/main" id="{655B8DD3-9D6B-907D-5F33-95002572B071}"/>
              </a:ext>
            </a:extLst>
          </p:cNvPr>
          <p:cNvSpPr/>
          <p:nvPr/>
        </p:nvSpPr>
        <p:spPr>
          <a:xfrm flipH="1">
            <a:off x="357701" y="1960296"/>
            <a:ext cx="8265189" cy="579650"/>
          </a:xfrm>
          <a:prstGeom prst="uturnArrow">
            <a:avLst>
              <a:gd name="adj1" fmla="val 36208"/>
              <a:gd name="adj2" fmla="val 25000"/>
              <a:gd name="adj3" fmla="val 44574"/>
              <a:gd name="adj4" fmla="val 74404"/>
              <a:gd name="adj5" fmla="val 100000"/>
            </a:avLst>
          </a:prstGeom>
          <a:solidFill>
            <a:srgbClr val="C00000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>
            <a:innerShdw blurRad="63500" dist="50800" dir="8100000">
              <a:prstClr val="black">
                <a:alpha val="50000"/>
              </a:prstClr>
            </a:innerShd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F68D4E2-7BC8-6A38-9DDB-5407BBA90ECC}"/>
              </a:ext>
            </a:extLst>
          </p:cNvPr>
          <p:cNvSpPr txBox="1"/>
          <p:nvPr/>
        </p:nvSpPr>
        <p:spPr>
          <a:xfrm>
            <a:off x="610490" y="2155926"/>
            <a:ext cx="7911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srgbClr val="C00000"/>
                </a:solidFill>
                <a:latin typeface="Calibri" panose="020F0502020204030204"/>
              </a:rPr>
              <a:t>Desire </a:t>
            </a:r>
            <a:r>
              <a:rPr lang="en-US" b="1" i="1" dirty="0">
                <a:solidFill>
                  <a:srgbClr val="0000FF"/>
                </a:solidFill>
                <a:latin typeface="Calibri" panose="020F0502020204030204"/>
              </a:rPr>
              <a:t>Original</a:t>
            </a:r>
            <a:r>
              <a:rPr lang="en-US" b="1" i="1" dirty="0">
                <a:solidFill>
                  <a:srgbClr val="C00000"/>
                </a:solidFill>
                <a:latin typeface="Calibri" panose="020F0502020204030204"/>
              </a:rPr>
              <a:t> and </a:t>
            </a:r>
            <a:r>
              <a:rPr lang="en-US" b="1" i="1" dirty="0">
                <a:solidFill>
                  <a:srgbClr val="336600"/>
                </a:solidFill>
                <a:latin typeface="Calibri" panose="020F0502020204030204"/>
              </a:rPr>
              <a:t>Decoded</a:t>
            </a:r>
            <a:r>
              <a:rPr lang="en-US" b="1" i="1" dirty="0">
                <a:solidFill>
                  <a:srgbClr val="C00000"/>
                </a:solidFill>
                <a:latin typeface="Calibri" panose="020F0502020204030204"/>
              </a:rPr>
              <a:t> molecules to be as similar as possible: ideal = 100 %</a:t>
            </a: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4F6647F7-F8BC-9198-B7A0-812575139EF9}"/>
              </a:ext>
            </a:extLst>
          </p:cNvPr>
          <p:cNvSpPr/>
          <p:nvPr/>
        </p:nvSpPr>
        <p:spPr>
          <a:xfrm>
            <a:off x="4965405" y="3582214"/>
            <a:ext cx="857976" cy="579649"/>
          </a:xfrm>
          <a:prstGeom prst="rightArrow">
            <a:avLst/>
          </a:prstGeom>
          <a:solidFill>
            <a:srgbClr val="0066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8FEC84C1-3790-9403-FE16-41CF7CDA271B}"/>
              </a:ext>
            </a:extLst>
          </p:cNvPr>
          <p:cNvSpPr/>
          <p:nvPr/>
        </p:nvSpPr>
        <p:spPr>
          <a:xfrm>
            <a:off x="3346348" y="3589955"/>
            <a:ext cx="857976" cy="579649"/>
          </a:xfrm>
          <a:prstGeom prst="rightArrow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52DECA0-AA0A-5107-181A-48AFCB8647E3}"/>
              </a:ext>
            </a:extLst>
          </p:cNvPr>
          <p:cNvSpPr txBox="1"/>
          <p:nvPr/>
        </p:nvSpPr>
        <p:spPr>
          <a:xfrm>
            <a:off x="2162830" y="4503753"/>
            <a:ext cx="9537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srgbClr val="0033CC"/>
                </a:solidFill>
                <a:latin typeface="Calibri" panose="020F0502020204030204"/>
              </a:rPr>
              <a:t>Encoder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A7901C0-32E7-1C7F-957F-F6692857D824}"/>
              </a:ext>
            </a:extLst>
          </p:cNvPr>
          <p:cNvSpPr txBox="1"/>
          <p:nvPr/>
        </p:nvSpPr>
        <p:spPr>
          <a:xfrm>
            <a:off x="6051888" y="4478207"/>
            <a:ext cx="9760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srgbClr val="336600"/>
                </a:solidFill>
                <a:latin typeface="Calibri" panose="020F0502020204030204"/>
              </a:rPr>
              <a:t>Decoder</a:t>
            </a:r>
          </a:p>
        </p:txBody>
      </p:sp>
      <p:sp>
        <p:nvSpPr>
          <p:cNvPr id="22" name="Double Bracket 21">
            <a:extLst>
              <a:ext uri="{FF2B5EF4-FFF2-40B4-BE49-F238E27FC236}">
                <a16:creationId xmlns:a16="http://schemas.microsoft.com/office/drawing/2014/main" id="{2D2CDEE5-65D9-9468-AAA7-87B8CA88F5DD}"/>
              </a:ext>
            </a:extLst>
          </p:cNvPr>
          <p:cNvSpPr/>
          <p:nvPr/>
        </p:nvSpPr>
        <p:spPr>
          <a:xfrm>
            <a:off x="4312399" y="2666863"/>
            <a:ext cx="519574" cy="2060550"/>
          </a:xfrm>
          <a:prstGeom prst="bracketPair">
            <a:avLst/>
          </a:prstGeom>
          <a:noFill/>
          <a:ln w="381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B00D1E6-78E4-23E1-E0DD-B69F29BB32DD}"/>
              </a:ext>
            </a:extLst>
          </p:cNvPr>
          <p:cNvSpPr txBox="1"/>
          <p:nvPr/>
        </p:nvSpPr>
        <p:spPr>
          <a:xfrm rot="16200000">
            <a:off x="3788933" y="3484442"/>
            <a:ext cx="15389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prstClr val="black"/>
                </a:solidFill>
                <a:latin typeface="Calibri" panose="020F0502020204030204"/>
              </a:rPr>
              <a:t>Latent vectors</a:t>
            </a:r>
          </a:p>
        </p:txBody>
      </p:sp>
      <p:sp>
        <p:nvSpPr>
          <p:cNvPr id="24" name="Rectangle 2">
            <a:extLst>
              <a:ext uri="{FF2B5EF4-FFF2-40B4-BE49-F238E27FC236}">
                <a16:creationId xmlns:a16="http://schemas.microsoft.com/office/drawing/2014/main" id="{E54C53AB-C289-ABB4-8C99-F165293D1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8378" y="131033"/>
            <a:ext cx="8340538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4400550" algn="l"/>
              </a:tabLst>
              <a:defRPr/>
            </a:pPr>
            <a:r>
              <a:rPr kumimoji="0" lang="en-US" sz="2600" b="1" i="1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/>
                <a:ea typeface="+mj-ea"/>
                <a:cs typeface="+mj-cs"/>
              </a:rPr>
              <a:t>Generative Molecular Design (GMD)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C1127A0-7699-0891-FAB7-5216FBD720BF}"/>
              </a:ext>
            </a:extLst>
          </p:cNvPr>
          <p:cNvSpPr txBox="1"/>
          <p:nvPr/>
        </p:nvSpPr>
        <p:spPr>
          <a:xfrm>
            <a:off x="1007008" y="4975606"/>
            <a:ext cx="7118296" cy="1754326"/>
          </a:xfrm>
          <a:prstGeom prst="rect">
            <a:avLst/>
          </a:prstGeom>
          <a:noFill/>
          <a:ln w="28575">
            <a:solidFill>
              <a:srgbClr val="0000FF"/>
            </a:solidFill>
          </a:ln>
          <a:effectLst/>
        </p:spPr>
        <p:txBody>
          <a:bodyPr wrap="squar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srgbClr val="0000FF"/>
                </a:solidFill>
                <a:latin typeface="Calibri" panose="020F0502020204030204"/>
              </a:rPr>
              <a:t>It’s not immediately obvious, but the challenge is to turn a Molecule into Numbers, but then go from Numbers back to the original Molecule.</a:t>
            </a:r>
          </a:p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endParaRPr lang="en-US" b="1" i="1" dirty="0">
              <a:solidFill>
                <a:srgbClr val="0000FF"/>
              </a:solidFill>
              <a:latin typeface="Calibri" panose="020F0502020204030204"/>
            </a:endParaRPr>
          </a:p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srgbClr val="CC00CC"/>
                </a:solidFill>
                <a:latin typeface="Calibri" panose="020F0502020204030204"/>
              </a:rPr>
              <a:t>AMPL only goes one way: Molecule </a:t>
            </a:r>
            <a:r>
              <a:rPr lang="en-US" b="1" i="1" dirty="0">
                <a:solidFill>
                  <a:srgbClr val="CC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→ Numbers</a:t>
            </a:r>
          </a:p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endParaRPr lang="en-US" b="1" i="1" dirty="0">
              <a:solidFill>
                <a:srgbClr val="CC00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GMD is a different challenge: Molecule → Numbers → Molecule</a:t>
            </a:r>
            <a:endParaRPr lang="en-US" b="1" i="1" dirty="0">
              <a:solidFill>
                <a:srgbClr val="0000FF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1016915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72D6635-6296-3F4F-76A0-8A0CACE7C20A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A3077BD-BAA6-7170-C2C9-62AA72967B7A}"/>
              </a:ext>
            </a:extLst>
          </p:cNvPr>
          <p:cNvSpPr/>
          <p:nvPr/>
        </p:nvSpPr>
        <p:spPr>
          <a:xfrm>
            <a:off x="0" y="3"/>
            <a:ext cx="9144000" cy="896505"/>
          </a:xfrm>
          <a:prstGeom prst="rect">
            <a:avLst/>
          </a:prstGeom>
          <a:gradFill flip="none" rotWithShape="1">
            <a:gsLst>
              <a:gs pos="0">
                <a:srgbClr val="142B2E"/>
              </a:gs>
              <a:gs pos="100000">
                <a:srgbClr val="28585E"/>
              </a:gs>
              <a:gs pos="85000">
                <a:srgbClr val="1E4146"/>
              </a:gs>
            </a:gsLst>
            <a:lin ang="0" scaled="1"/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kern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C873BAE5-B525-0ABB-616C-58C17A62C9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A4D6FC47-E808-6EC6-1439-A044B69785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899722"/>
            <a:ext cx="9144000" cy="638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Char char="•"/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7388" indent="-28575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Font typeface="Arial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4859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8288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C00000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2860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7432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2004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6576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287338" marR="0" lvl="0" indent="-287338" algn="l" defTabSz="914400" rtl="0" eaLnBrk="0" fontAlgn="base" latinLnBrk="0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altLang="en-US" sz="20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GMD Step 1 – Implement Autoencoder</a:t>
            </a:r>
          </a:p>
          <a:p>
            <a:pPr marL="287338" marR="0" lvl="0" indent="-287338" algn="l" defTabSz="914400" rtl="0" eaLnBrk="0" fontAlgn="base" latinLnBrk="0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altLang="en-US" sz="20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GMD Step 2 – Implement molecule optimization in latent space</a:t>
            </a:r>
          </a:p>
          <a:p>
            <a:pPr marL="0" marR="0" lvl="0" indent="0" algn="l" defTabSz="914400" rtl="0" eaLnBrk="0" fontAlgn="base" latinLnBrk="0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000" b="1" i="1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400050" marR="0" lvl="1" indent="0" algn="l" defTabSz="914400" rtl="0" eaLnBrk="0" fontAlgn="base" latinLnBrk="0" hangingPunct="0">
              <a:lnSpc>
                <a:spcPct val="95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US" altLang="en-US" sz="1600" b="0" i="1" u="none" strike="noStrike" kern="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8" name="Double Brace 7">
            <a:extLst>
              <a:ext uri="{FF2B5EF4-FFF2-40B4-BE49-F238E27FC236}">
                <a16:creationId xmlns:a16="http://schemas.microsoft.com/office/drawing/2014/main" id="{76C88F9A-E494-BFE6-5929-DC7E09874A7F}"/>
              </a:ext>
            </a:extLst>
          </p:cNvPr>
          <p:cNvSpPr/>
          <p:nvPr/>
        </p:nvSpPr>
        <p:spPr>
          <a:xfrm>
            <a:off x="125507" y="2668766"/>
            <a:ext cx="841542" cy="2060550"/>
          </a:xfrm>
          <a:prstGeom prst="bracePair">
            <a:avLst/>
          </a:prstGeom>
          <a:noFill/>
          <a:ln w="38100" cap="flat" cmpd="sng" algn="ctr">
            <a:solidFill>
              <a:srgbClr val="0000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CD6833-9D8C-4067-EC54-1955571AA087}"/>
              </a:ext>
            </a:extLst>
          </p:cNvPr>
          <p:cNvSpPr txBox="1"/>
          <p:nvPr/>
        </p:nvSpPr>
        <p:spPr>
          <a:xfrm rot="16200000">
            <a:off x="-581786" y="3360841"/>
            <a:ext cx="22483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srgbClr val="0000FF"/>
                </a:solidFill>
                <a:latin typeface="Calibri" panose="020F0502020204030204"/>
              </a:rPr>
              <a:t>Original molecule list</a:t>
            </a:r>
          </a:p>
          <a:p>
            <a:pPr algn="ctr"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(known properties)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4D252675-CC4B-7FB4-69B2-FF503AC92F95}"/>
              </a:ext>
            </a:extLst>
          </p:cNvPr>
          <p:cNvSpPr/>
          <p:nvPr/>
        </p:nvSpPr>
        <p:spPr>
          <a:xfrm>
            <a:off x="1067273" y="3589955"/>
            <a:ext cx="857976" cy="579649"/>
          </a:xfrm>
          <a:prstGeom prst="rightArrow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10" descr="Circuit board background">
            <a:extLst>
              <a:ext uri="{FF2B5EF4-FFF2-40B4-BE49-F238E27FC236}">
                <a16:creationId xmlns:a16="http://schemas.microsoft.com/office/drawing/2014/main" id="{32668BB8-F5F8-FCE3-41E3-A88708E1A23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711033" y="2975627"/>
            <a:ext cx="1826899" cy="1213175"/>
          </a:xfrm>
          <a:prstGeom prst="rect">
            <a:avLst/>
          </a:prstGeom>
        </p:spPr>
      </p:pic>
      <p:sp>
        <p:nvSpPr>
          <p:cNvPr id="12" name="Arrow: Right 11">
            <a:extLst>
              <a:ext uri="{FF2B5EF4-FFF2-40B4-BE49-F238E27FC236}">
                <a16:creationId xmlns:a16="http://schemas.microsoft.com/office/drawing/2014/main" id="{A9DA784C-43D5-E456-77B6-AC3D51CCA047}"/>
              </a:ext>
            </a:extLst>
          </p:cNvPr>
          <p:cNvSpPr/>
          <p:nvPr/>
        </p:nvSpPr>
        <p:spPr>
          <a:xfrm>
            <a:off x="5897229" y="5752612"/>
            <a:ext cx="857976" cy="579649"/>
          </a:xfrm>
          <a:prstGeom prst="rightArrow">
            <a:avLst/>
          </a:prstGeom>
          <a:solidFill>
            <a:srgbClr val="3366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3" name="Picture 12" descr="Circuit board background">
            <a:extLst>
              <a:ext uri="{FF2B5EF4-FFF2-40B4-BE49-F238E27FC236}">
                <a16:creationId xmlns:a16="http://schemas.microsoft.com/office/drawing/2014/main" id="{F4775ACE-F696-B127-E34B-A48A7A75055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duotone>
              <a:prstClr val="black"/>
              <a:srgbClr val="70AD47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encilGrayscal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606843" y="2969920"/>
            <a:ext cx="1826899" cy="1213175"/>
          </a:xfrm>
          <a:prstGeom prst="rect">
            <a:avLst/>
          </a:prstGeom>
          <a:solidFill>
            <a:srgbClr val="FF0000"/>
          </a:solidFill>
        </p:spPr>
      </p:pic>
      <p:sp>
        <p:nvSpPr>
          <p:cNvPr id="14" name="Double Brace 13">
            <a:extLst>
              <a:ext uri="{FF2B5EF4-FFF2-40B4-BE49-F238E27FC236}">
                <a16:creationId xmlns:a16="http://schemas.microsoft.com/office/drawing/2014/main" id="{5491D152-247C-B205-A19E-D5529CE300FE}"/>
              </a:ext>
            </a:extLst>
          </p:cNvPr>
          <p:cNvSpPr/>
          <p:nvPr/>
        </p:nvSpPr>
        <p:spPr>
          <a:xfrm>
            <a:off x="8109657" y="2663057"/>
            <a:ext cx="857976" cy="2066259"/>
          </a:xfrm>
          <a:prstGeom prst="bracePair">
            <a:avLst/>
          </a:prstGeom>
          <a:noFill/>
          <a:ln w="38100" cap="flat" cmpd="sng" algn="ctr">
            <a:solidFill>
              <a:srgbClr val="3366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0AD67DD-4103-1512-546C-97451F628DED}"/>
              </a:ext>
            </a:extLst>
          </p:cNvPr>
          <p:cNvSpPr txBox="1"/>
          <p:nvPr/>
        </p:nvSpPr>
        <p:spPr>
          <a:xfrm rot="16200000">
            <a:off x="7489415" y="3473964"/>
            <a:ext cx="2024400" cy="369332"/>
          </a:xfrm>
          <a:prstGeom prst="rect">
            <a:avLst/>
          </a:prstGeom>
          <a:noFill/>
          <a:ln>
            <a:solidFill>
              <a:sysClr val="window" lastClr="FFFFFF"/>
            </a:solidFill>
          </a:ln>
        </p:spPr>
        <p:txBody>
          <a:bodyPr wrap="none" rtlCol="0">
            <a:spAutoFit/>
          </a:bodyPr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0" cap="none" spc="0" normalizeH="0" baseline="0" noProof="0" dirty="0">
                <a:ln>
                  <a:noFill/>
                </a:ln>
                <a:solidFill>
                  <a:srgbClr val="336600"/>
                </a:solidFill>
                <a:effectLst/>
                <a:uLnTx/>
                <a:uFillTx/>
                <a:latin typeface="Calibri" panose="020F0502020204030204"/>
              </a:rPr>
              <a:t>Decoded molecules</a:t>
            </a: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39F16792-EA5C-539A-6B1B-F56FE37D8C07}"/>
              </a:ext>
            </a:extLst>
          </p:cNvPr>
          <p:cNvSpPr/>
          <p:nvPr/>
        </p:nvSpPr>
        <p:spPr>
          <a:xfrm>
            <a:off x="7205458" y="3575281"/>
            <a:ext cx="857976" cy="579649"/>
          </a:xfrm>
          <a:prstGeom prst="rightArrow">
            <a:avLst/>
          </a:prstGeom>
          <a:solidFill>
            <a:srgbClr val="3366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Arrow: U-Turn 16">
            <a:extLst>
              <a:ext uri="{FF2B5EF4-FFF2-40B4-BE49-F238E27FC236}">
                <a16:creationId xmlns:a16="http://schemas.microsoft.com/office/drawing/2014/main" id="{A744879D-A6C8-3DDB-5360-DA6241807516}"/>
              </a:ext>
            </a:extLst>
          </p:cNvPr>
          <p:cNvSpPr/>
          <p:nvPr/>
        </p:nvSpPr>
        <p:spPr>
          <a:xfrm flipH="1">
            <a:off x="357701" y="1960296"/>
            <a:ext cx="8265189" cy="579650"/>
          </a:xfrm>
          <a:prstGeom prst="uturnArrow">
            <a:avLst>
              <a:gd name="adj1" fmla="val 36208"/>
              <a:gd name="adj2" fmla="val 25000"/>
              <a:gd name="adj3" fmla="val 44574"/>
              <a:gd name="adj4" fmla="val 74404"/>
              <a:gd name="adj5" fmla="val 100000"/>
            </a:avLst>
          </a:prstGeom>
          <a:solidFill>
            <a:srgbClr val="C00000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>
            <a:innerShdw blurRad="63500" dist="50800" dir="8100000">
              <a:prstClr val="black">
                <a:alpha val="50000"/>
              </a:prstClr>
            </a:innerShd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377205C-7587-1EF5-FEBD-652A3780D6DF}"/>
              </a:ext>
            </a:extLst>
          </p:cNvPr>
          <p:cNvSpPr txBox="1"/>
          <p:nvPr/>
        </p:nvSpPr>
        <p:spPr>
          <a:xfrm>
            <a:off x="610490" y="2155926"/>
            <a:ext cx="7911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srgbClr val="C00000"/>
                </a:solidFill>
                <a:latin typeface="Calibri" panose="020F0502020204030204"/>
              </a:rPr>
              <a:t>Desire </a:t>
            </a:r>
            <a:r>
              <a:rPr lang="en-US" b="1" i="1" dirty="0">
                <a:solidFill>
                  <a:srgbClr val="0000FF"/>
                </a:solidFill>
                <a:latin typeface="Calibri" panose="020F0502020204030204"/>
              </a:rPr>
              <a:t>Original</a:t>
            </a:r>
            <a:r>
              <a:rPr lang="en-US" b="1" i="1" dirty="0">
                <a:solidFill>
                  <a:srgbClr val="C00000"/>
                </a:solidFill>
                <a:latin typeface="Calibri" panose="020F0502020204030204"/>
              </a:rPr>
              <a:t> and </a:t>
            </a:r>
            <a:r>
              <a:rPr lang="en-US" b="1" i="1" dirty="0">
                <a:solidFill>
                  <a:srgbClr val="336600"/>
                </a:solidFill>
                <a:latin typeface="Calibri" panose="020F0502020204030204"/>
              </a:rPr>
              <a:t>Decoded</a:t>
            </a:r>
            <a:r>
              <a:rPr lang="en-US" b="1" i="1" dirty="0">
                <a:solidFill>
                  <a:srgbClr val="C00000"/>
                </a:solidFill>
                <a:latin typeface="Calibri" panose="020F0502020204030204"/>
              </a:rPr>
              <a:t> molecules to be as similar as possible: ideal = 100 %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26BC28A-13BA-CEBA-28DC-B1B42E5BB391}"/>
              </a:ext>
            </a:extLst>
          </p:cNvPr>
          <p:cNvSpPr txBox="1"/>
          <p:nvPr/>
        </p:nvSpPr>
        <p:spPr>
          <a:xfrm>
            <a:off x="3467393" y="5789825"/>
            <a:ext cx="22090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srgbClr val="CC00CC"/>
                </a:solidFill>
                <a:latin typeface="Calibri" panose="020F0502020204030204"/>
              </a:rPr>
              <a:t>Optimize property in </a:t>
            </a:r>
          </a:p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srgbClr val="CC00CC"/>
                </a:solidFill>
                <a:latin typeface="Calibri" panose="020F0502020204030204"/>
              </a:rPr>
              <a:t>latent  vector space</a:t>
            </a: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155CB2EA-FF5D-EAB9-BD64-04237B2E2158}"/>
              </a:ext>
            </a:extLst>
          </p:cNvPr>
          <p:cNvSpPr/>
          <p:nvPr/>
        </p:nvSpPr>
        <p:spPr>
          <a:xfrm rot="8553070">
            <a:off x="3425143" y="4867874"/>
            <a:ext cx="739317" cy="546847"/>
          </a:xfrm>
          <a:prstGeom prst="rightArrow">
            <a:avLst/>
          </a:prstGeom>
          <a:solidFill>
            <a:srgbClr val="CC00CC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Double Brace 20">
            <a:extLst>
              <a:ext uri="{FF2B5EF4-FFF2-40B4-BE49-F238E27FC236}">
                <a16:creationId xmlns:a16="http://schemas.microsoft.com/office/drawing/2014/main" id="{69D8DF15-B690-0D52-B16A-B36D35FA7AD1}"/>
              </a:ext>
            </a:extLst>
          </p:cNvPr>
          <p:cNvSpPr/>
          <p:nvPr/>
        </p:nvSpPr>
        <p:spPr>
          <a:xfrm>
            <a:off x="6947478" y="5044850"/>
            <a:ext cx="833718" cy="1755164"/>
          </a:xfrm>
          <a:prstGeom prst="bracePair">
            <a:avLst/>
          </a:prstGeom>
          <a:noFill/>
          <a:ln w="38100" cap="flat" cmpd="sng" algn="ctr">
            <a:solidFill>
              <a:srgbClr val="336600"/>
            </a:solidFill>
            <a:prstDash val="solid"/>
            <a:miter lim="800000"/>
          </a:ln>
          <a:effectLst>
            <a:glow rad="228600">
              <a:srgbClr val="70AD47">
                <a:satMod val="175000"/>
                <a:alpha val="40000"/>
              </a:srgbClr>
            </a:glo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1B11E5D-2740-45AD-3A46-A6477DE80979}"/>
              </a:ext>
            </a:extLst>
          </p:cNvPr>
          <p:cNvSpPr txBox="1"/>
          <p:nvPr/>
        </p:nvSpPr>
        <p:spPr>
          <a:xfrm rot="16200000">
            <a:off x="6470535" y="5740203"/>
            <a:ext cx="1787605" cy="369332"/>
          </a:xfrm>
          <a:prstGeom prst="rect">
            <a:avLst/>
          </a:prstGeom>
          <a:noFill/>
          <a:ln>
            <a:solidFill>
              <a:sysClr val="window" lastClr="FFFFFF"/>
            </a:solidFill>
          </a:ln>
        </p:spPr>
        <p:txBody>
          <a:bodyPr wrap="none" rtlCol="0">
            <a:spAutoFit/>
          </a:bodyPr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0" cap="none" spc="0" normalizeH="0" baseline="0" noProof="0" dirty="0">
                <a:ln>
                  <a:noFill/>
                </a:ln>
                <a:solidFill>
                  <a:srgbClr val="336600"/>
                </a:solidFill>
                <a:effectLst/>
                <a:uLnTx/>
                <a:uFillTx/>
                <a:latin typeface="Calibri" panose="020F0502020204030204"/>
              </a:rPr>
              <a:t>Better molecules</a:t>
            </a:r>
          </a:p>
        </p:txBody>
      </p: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7CF82240-195A-41FD-4529-F33AF80005E9}"/>
              </a:ext>
            </a:extLst>
          </p:cNvPr>
          <p:cNvSpPr/>
          <p:nvPr/>
        </p:nvSpPr>
        <p:spPr>
          <a:xfrm>
            <a:off x="4965405" y="3582214"/>
            <a:ext cx="857976" cy="579649"/>
          </a:xfrm>
          <a:prstGeom prst="rightArrow">
            <a:avLst/>
          </a:prstGeom>
          <a:solidFill>
            <a:srgbClr val="0066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62491B5D-9D22-C3F4-A1F7-F94ACC3F73E5}"/>
              </a:ext>
            </a:extLst>
          </p:cNvPr>
          <p:cNvSpPr/>
          <p:nvPr/>
        </p:nvSpPr>
        <p:spPr>
          <a:xfrm>
            <a:off x="3346348" y="3589955"/>
            <a:ext cx="857976" cy="579649"/>
          </a:xfrm>
          <a:prstGeom prst="rightArrow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657262A-5208-236F-96E5-E163EEFD5562}"/>
              </a:ext>
            </a:extLst>
          </p:cNvPr>
          <p:cNvSpPr txBox="1"/>
          <p:nvPr/>
        </p:nvSpPr>
        <p:spPr>
          <a:xfrm>
            <a:off x="2162830" y="4523417"/>
            <a:ext cx="9537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srgbClr val="0033CC"/>
                </a:solidFill>
                <a:latin typeface="Calibri" panose="020F0502020204030204"/>
              </a:rPr>
              <a:t>Encoder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D326B97-82FE-7804-C3C8-9E1F6F80344A}"/>
              </a:ext>
            </a:extLst>
          </p:cNvPr>
          <p:cNvSpPr txBox="1"/>
          <p:nvPr/>
        </p:nvSpPr>
        <p:spPr>
          <a:xfrm>
            <a:off x="6051888" y="4478207"/>
            <a:ext cx="9760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srgbClr val="336600"/>
                </a:solidFill>
                <a:latin typeface="Calibri" panose="020F0502020204030204"/>
              </a:rPr>
              <a:t>Decoder</a:t>
            </a:r>
          </a:p>
        </p:txBody>
      </p:sp>
      <p:sp>
        <p:nvSpPr>
          <p:cNvPr id="27" name="Double Bracket 26">
            <a:extLst>
              <a:ext uri="{FF2B5EF4-FFF2-40B4-BE49-F238E27FC236}">
                <a16:creationId xmlns:a16="http://schemas.microsoft.com/office/drawing/2014/main" id="{2BE35B17-CB63-5F72-B2FD-F92B254C5621}"/>
              </a:ext>
            </a:extLst>
          </p:cNvPr>
          <p:cNvSpPr/>
          <p:nvPr/>
        </p:nvSpPr>
        <p:spPr>
          <a:xfrm>
            <a:off x="4312399" y="2666863"/>
            <a:ext cx="519574" cy="2060550"/>
          </a:xfrm>
          <a:prstGeom prst="bracketPair">
            <a:avLst/>
          </a:prstGeom>
          <a:noFill/>
          <a:ln w="381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8296F08-C062-08E3-B969-C68A4144CF99}"/>
              </a:ext>
            </a:extLst>
          </p:cNvPr>
          <p:cNvSpPr txBox="1"/>
          <p:nvPr/>
        </p:nvSpPr>
        <p:spPr>
          <a:xfrm rot="16200000">
            <a:off x="3788933" y="3484442"/>
            <a:ext cx="15389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prstClr val="black"/>
                </a:solidFill>
                <a:latin typeface="Calibri" panose="020F0502020204030204"/>
              </a:rPr>
              <a:t>Latent vectors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DA995F4-3BCD-CF2B-1227-928F3E866E6A}"/>
              </a:ext>
            </a:extLst>
          </p:cNvPr>
          <p:cNvSpPr txBox="1"/>
          <p:nvPr/>
        </p:nvSpPr>
        <p:spPr>
          <a:xfrm>
            <a:off x="5825061" y="6340619"/>
            <a:ext cx="8942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srgbClr val="336600"/>
                </a:solidFill>
                <a:latin typeface="Calibri" panose="020F0502020204030204"/>
              </a:rPr>
              <a:t>Decode</a:t>
            </a:r>
          </a:p>
        </p:txBody>
      </p:sp>
      <p:sp>
        <p:nvSpPr>
          <p:cNvPr id="30" name="Rectangle 2">
            <a:extLst>
              <a:ext uri="{FF2B5EF4-FFF2-40B4-BE49-F238E27FC236}">
                <a16:creationId xmlns:a16="http://schemas.microsoft.com/office/drawing/2014/main" id="{B91277F6-792D-54D5-0E23-97BBAB7B8C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8378" y="131033"/>
            <a:ext cx="8340538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4400550" algn="l"/>
              </a:tabLst>
              <a:defRPr/>
            </a:pPr>
            <a:r>
              <a:rPr kumimoji="0" lang="en-US" sz="2600" b="1" i="1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/>
                <a:ea typeface="+mj-ea"/>
                <a:cs typeface="+mj-cs"/>
              </a:rPr>
              <a:t>Generative Molecular Design (GMD)</a:t>
            </a:r>
          </a:p>
        </p:txBody>
      </p:sp>
      <p:pic>
        <p:nvPicPr>
          <p:cNvPr id="32" name="Picture 31" descr="Diagram, surface chart&#10;&#10;Description automatically generated">
            <a:extLst>
              <a:ext uri="{FF2B5EF4-FFF2-40B4-BE49-F238E27FC236}">
                <a16:creationId xmlns:a16="http://schemas.microsoft.com/office/drawing/2014/main" id="{0E9ABDEA-B173-4952-4440-9BD39F0D446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320" y="4994427"/>
            <a:ext cx="2190750" cy="1800225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B690DC40-1B24-ADCA-84F0-BF3DD8343381}"/>
              </a:ext>
            </a:extLst>
          </p:cNvPr>
          <p:cNvSpPr/>
          <p:nvPr/>
        </p:nvSpPr>
        <p:spPr>
          <a:xfrm rot="19401749">
            <a:off x="2621674" y="6537619"/>
            <a:ext cx="655734" cy="1573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9FFAB6A-A586-76F0-2D84-D76B84183217}"/>
              </a:ext>
            </a:extLst>
          </p:cNvPr>
          <p:cNvSpPr/>
          <p:nvPr/>
        </p:nvSpPr>
        <p:spPr>
          <a:xfrm rot="719461">
            <a:off x="1398575" y="6646803"/>
            <a:ext cx="636443" cy="9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71313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7FE4DB-2B90-F75D-F682-3B20651F0BBA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1555379-94B2-7125-F70D-CDD2D3A5B291}"/>
              </a:ext>
            </a:extLst>
          </p:cNvPr>
          <p:cNvSpPr/>
          <p:nvPr/>
        </p:nvSpPr>
        <p:spPr>
          <a:xfrm>
            <a:off x="1496261" y="2525258"/>
            <a:ext cx="5953410" cy="4135518"/>
          </a:xfrm>
          <a:prstGeom prst="roundRect">
            <a:avLst/>
          </a:prstGeom>
          <a:solidFill>
            <a:srgbClr val="A5A5A5">
              <a:lumMod val="60000"/>
              <a:lumOff val="40000"/>
            </a:srgbClr>
          </a:solidFill>
          <a:ln w="1270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7492CB8-6BE1-4E3F-2710-F041F2A29CA6}"/>
              </a:ext>
            </a:extLst>
          </p:cNvPr>
          <p:cNvSpPr/>
          <p:nvPr/>
        </p:nvSpPr>
        <p:spPr>
          <a:xfrm>
            <a:off x="0" y="3"/>
            <a:ext cx="9144000" cy="896505"/>
          </a:xfrm>
          <a:prstGeom prst="rect">
            <a:avLst/>
          </a:prstGeom>
          <a:gradFill flip="none" rotWithShape="1">
            <a:gsLst>
              <a:gs pos="0">
                <a:srgbClr val="142B2E"/>
              </a:gs>
              <a:gs pos="100000">
                <a:srgbClr val="28585E"/>
              </a:gs>
              <a:gs pos="85000">
                <a:srgbClr val="1E4146"/>
              </a:gs>
            </a:gsLst>
            <a:lin ang="0" scaled="1"/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kern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B40CE1F-8164-F7EF-6162-D09C82E90E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AAE8E71F-E2BD-B5BB-11BB-B8F614DC6C0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899722"/>
            <a:ext cx="9144000" cy="638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Char char="•"/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7388" indent="-28575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Font typeface="Arial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4859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8288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C00000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2860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7432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2004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6576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287338" marR="0" lvl="0" indent="-287338" algn="l" defTabSz="914400" rtl="0" eaLnBrk="0" fontAlgn="base" latinLnBrk="0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altLang="en-US" sz="20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GMD Step 1 – Implement Autoencoder: </a:t>
            </a:r>
            <a:r>
              <a:rPr kumimoji="0" lang="en-US" altLang="en-US" sz="2000" b="1" i="1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JTVAE</a:t>
            </a:r>
          </a:p>
          <a:p>
            <a:pPr marL="0" marR="0" lvl="0" indent="0" algn="l" defTabSz="914400" rtl="0" eaLnBrk="0" fontAlgn="base" latinLnBrk="0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000" b="1" i="1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400050" marR="0" lvl="1" indent="0" algn="l" defTabSz="914400" rtl="0" eaLnBrk="0" fontAlgn="base" latinLnBrk="0" hangingPunct="0">
              <a:lnSpc>
                <a:spcPct val="95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US" altLang="en-US" sz="1600" b="0" i="1" u="none" strike="noStrike" kern="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9" name="Double Brace 8">
            <a:extLst>
              <a:ext uri="{FF2B5EF4-FFF2-40B4-BE49-F238E27FC236}">
                <a16:creationId xmlns:a16="http://schemas.microsoft.com/office/drawing/2014/main" id="{6211DEC9-3EC6-F6C1-E583-9FD98A734AE1}"/>
              </a:ext>
            </a:extLst>
          </p:cNvPr>
          <p:cNvSpPr/>
          <p:nvPr/>
        </p:nvSpPr>
        <p:spPr>
          <a:xfrm>
            <a:off x="125507" y="2668766"/>
            <a:ext cx="841542" cy="2060550"/>
          </a:xfrm>
          <a:prstGeom prst="bracePair">
            <a:avLst/>
          </a:prstGeom>
          <a:noFill/>
          <a:ln w="38100" cap="flat" cmpd="sng" algn="ctr">
            <a:solidFill>
              <a:srgbClr val="0000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4409D6C-23B2-93D4-B0B1-C70A8283CD83}"/>
              </a:ext>
            </a:extLst>
          </p:cNvPr>
          <p:cNvSpPr txBox="1"/>
          <p:nvPr/>
        </p:nvSpPr>
        <p:spPr>
          <a:xfrm rot="16200000">
            <a:off x="-581786" y="3360841"/>
            <a:ext cx="22483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srgbClr val="0000FF"/>
                </a:solidFill>
                <a:latin typeface="Calibri" panose="020F0502020204030204"/>
              </a:rPr>
              <a:t>Original molecule list</a:t>
            </a:r>
          </a:p>
          <a:p>
            <a:pPr algn="ctr"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(known properties)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5FC87666-8CA1-792C-BD8E-6394D7803C4E}"/>
              </a:ext>
            </a:extLst>
          </p:cNvPr>
          <p:cNvSpPr/>
          <p:nvPr/>
        </p:nvSpPr>
        <p:spPr>
          <a:xfrm>
            <a:off x="1067273" y="3589955"/>
            <a:ext cx="857976" cy="579649"/>
          </a:xfrm>
          <a:prstGeom prst="rightArrow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2" name="Picture 11" descr="Circuit board background">
            <a:extLst>
              <a:ext uri="{FF2B5EF4-FFF2-40B4-BE49-F238E27FC236}">
                <a16:creationId xmlns:a16="http://schemas.microsoft.com/office/drawing/2014/main" id="{BF718519-C23B-6F23-927A-00219E12DF5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711033" y="2975627"/>
            <a:ext cx="1826899" cy="1213175"/>
          </a:xfrm>
          <a:prstGeom prst="rect">
            <a:avLst/>
          </a:prstGeom>
        </p:spPr>
      </p:pic>
      <p:pic>
        <p:nvPicPr>
          <p:cNvPr id="13" name="Picture 12" descr="Circuit board background">
            <a:extLst>
              <a:ext uri="{FF2B5EF4-FFF2-40B4-BE49-F238E27FC236}">
                <a16:creationId xmlns:a16="http://schemas.microsoft.com/office/drawing/2014/main" id="{E9EFB5CA-734F-9022-712A-9278DC52D63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duotone>
              <a:prstClr val="black"/>
              <a:srgbClr val="70AD47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encilGrayscal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606843" y="2969920"/>
            <a:ext cx="1826899" cy="1213175"/>
          </a:xfrm>
          <a:prstGeom prst="rect">
            <a:avLst/>
          </a:prstGeom>
          <a:solidFill>
            <a:srgbClr val="FF0000"/>
          </a:solidFill>
        </p:spPr>
      </p:pic>
      <p:sp>
        <p:nvSpPr>
          <p:cNvPr id="14" name="Double Brace 13">
            <a:extLst>
              <a:ext uri="{FF2B5EF4-FFF2-40B4-BE49-F238E27FC236}">
                <a16:creationId xmlns:a16="http://schemas.microsoft.com/office/drawing/2014/main" id="{98806F61-DD6F-3C7F-D435-50AB10977BD2}"/>
              </a:ext>
            </a:extLst>
          </p:cNvPr>
          <p:cNvSpPr/>
          <p:nvPr/>
        </p:nvSpPr>
        <p:spPr>
          <a:xfrm>
            <a:off x="8109657" y="2663057"/>
            <a:ext cx="857976" cy="2066259"/>
          </a:xfrm>
          <a:prstGeom prst="bracePair">
            <a:avLst/>
          </a:prstGeom>
          <a:noFill/>
          <a:ln w="38100" cap="flat" cmpd="sng" algn="ctr">
            <a:solidFill>
              <a:srgbClr val="3366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7FF934A-1D0A-5055-B48C-207C2BE17589}"/>
              </a:ext>
            </a:extLst>
          </p:cNvPr>
          <p:cNvSpPr txBox="1"/>
          <p:nvPr/>
        </p:nvSpPr>
        <p:spPr>
          <a:xfrm rot="16200000">
            <a:off x="7489415" y="3473964"/>
            <a:ext cx="2024400" cy="369332"/>
          </a:xfrm>
          <a:prstGeom prst="rect">
            <a:avLst/>
          </a:prstGeom>
          <a:noFill/>
          <a:ln>
            <a:solidFill>
              <a:sysClr val="window" lastClr="FFFFFF"/>
            </a:solidFill>
          </a:ln>
        </p:spPr>
        <p:txBody>
          <a:bodyPr wrap="none" rtlCol="0">
            <a:spAutoFit/>
          </a:bodyPr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0" cap="none" spc="0" normalizeH="0" baseline="0" noProof="0" dirty="0">
                <a:ln>
                  <a:noFill/>
                </a:ln>
                <a:solidFill>
                  <a:srgbClr val="336600"/>
                </a:solidFill>
                <a:effectLst/>
                <a:uLnTx/>
                <a:uFillTx/>
                <a:latin typeface="Calibri" panose="020F0502020204030204"/>
              </a:rPr>
              <a:t>Decoded molecules</a:t>
            </a: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087921AF-5BF5-490D-1F00-D111E460094A}"/>
              </a:ext>
            </a:extLst>
          </p:cNvPr>
          <p:cNvSpPr/>
          <p:nvPr/>
        </p:nvSpPr>
        <p:spPr>
          <a:xfrm>
            <a:off x="7205458" y="3575281"/>
            <a:ext cx="857976" cy="579649"/>
          </a:xfrm>
          <a:prstGeom prst="rightArrow">
            <a:avLst/>
          </a:prstGeom>
          <a:solidFill>
            <a:srgbClr val="3366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Arrow: U-Turn 16">
            <a:extLst>
              <a:ext uri="{FF2B5EF4-FFF2-40B4-BE49-F238E27FC236}">
                <a16:creationId xmlns:a16="http://schemas.microsoft.com/office/drawing/2014/main" id="{69774EDB-BB6A-AD8C-AE6F-363951AB8303}"/>
              </a:ext>
            </a:extLst>
          </p:cNvPr>
          <p:cNvSpPr/>
          <p:nvPr/>
        </p:nvSpPr>
        <p:spPr>
          <a:xfrm flipH="1">
            <a:off x="357701" y="1960296"/>
            <a:ext cx="8265189" cy="579650"/>
          </a:xfrm>
          <a:prstGeom prst="uturnArrow">
            <a:avLst>
              <a:gd name="adj1" fmla="val 36208"/>
              <a:gd name="adj2" fmla="val 25000"/>
              <a:gd name="adj3" fmla="val 44574"/>
              <a:gd name="adj4" fmla="val 74404"/>
              <a:gd name="adj5" fmla="val 100000"/>
            </a:avLst>
          </a:prstGeom>
          <a:solidFill>
            <a:srgbClr val="C00000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>
            <a:innerShdw blurRad="63500" dist="50800" dir="8100000">
              <a:prstClr val="black">
                <a:alpha val="50000"/>
              </a:prstClr>
            </a:innerShd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CF9DB7C-030C-6488-0E17-C6F6354AB95D}"/>
              </a:ext>
            </a:extLst>
          </p:cNvPr>
          <p:cNvSpPr txBox="1"/>
          <p:nvPr/>
        </p:nvSpPr>
        <p:spPr>
          <a:xfrm>
            <a:off x="610490" y="2155926"/>
            <a:ext cx="7911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srgbClr val="C00000"/>
                </a:solidFill>
                <a:latin typeface="Calibri" panose="020F0502020204030204"/>
              </a:rPr>
              <a:t>Desire </a:t>
            </a:r>
            <a:r>
              <a:rPr lang="en-US" b="1" i="1" dirty="0">
                <a:solidFill>
                  <a:srgbClr val="0000FF"/>
                </a:solidFill>
                <a:latin typeface="Calibri" panose="020F0502020204030204"/>
              </a:rPr>
              <a:t>Original</a:t>
            </a:r>
            <a:r>
              <a:rPr lang="en-US" b="1" i="1" dirty="0">
                <a:solidFill>
                  <a:srgbClr val="C00000"/>
                </a:solidFill>
                <a:latin typeface="Calibri" panose="020F0502020204030204"/>
              </a:rPr>
              <a:t> and </a:t>
            </a:r>
            <a:r>
              <a:rPr lang="en-US" b="1" i="1" dirty="0">
                <a:solidFill>
                  <a:srgbClr val="336600"/>
                </a:solidFill>
                <a:latin typeface="Calibri" panose="020F0502020204030204"/>
              </a:rPr>
              <a:t>Decoded</a:t>
            </a:r>
            <a:r>
              <a:rPr lang="en-US" b="1" i="1" dirty="0">
                <a:solidFill>
                  <a:srgbClr val="C00000"/>
                </a:solidFill>
                <a:latin typeface="Calibri" panose="020F0502020204030204"/>
              </a:rPr>
              <a:t> molecules to be as similar as possible: ideal = 100 %</a:t>
            </a: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5AE8CE97-9BEA-DDD5-4C89-87B119D76EB9}"/>
              </a:ext>
            </a:extLst>
          </p:cNvPr>
          <p:cNvSpPr/>
          <p:nvPr/>
        </p:nvSpPr>
        <p:spPr>
          <a:xfrm>
            <a:off x="4965405" y="3582214"/>
            <a:ext cx="857976" cy="579649"/>
          </a:xfrm>
          <a:prstGeom prst="rightArrow">
            <a:avLst/>
          </a:prstGeom>
          <a:solidFill>
            <a:srgbClr val="0066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057F81BC-C3CD-E004-986B-C25F64AC0C3E}"/>
              </a:ext>
            </a:extLst>
          </p:cNvPr>
          <p:cNvSpPr/>
          <p:nvPr/>
        </p:nvSpPr>
        <p:spPr>
          <a:xfrm>
            <a:off x="3346348" y="3589955"/>
            <a:ext cx="857976" cy="579649"/>
          </a:xfrm>
          <a:prstGeom prst="rightArrow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801E940-3541-F935-44AC-1D2A9BDBE8E8}"/>
              </a:ext>
            </a:extLst>
          </p:cNvPr>
          <p:cNvSpPr txBox="1"/>
          <p:nvPr/>
        </p:nvSpPr>
        <p:spPr>
          <a:xfrm>
            <a:off x="2162830" y="4503753"/>
            <a:ext cx="9537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srgbClr val="0033CC"/>
                </a:solidFill>
                <a:latin typeface="Calibri" panose="020F0502020204030204"/>
              </a:rPr>
              <a:t>Encoder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C909101-DFB3-F772-BDB3-A6370B21FAF1}"/>
              </a:ext>
            </a:extLst>
          </p:cNvPr>
          <p:cNvSpPr txBox="1"/>
          <p:nvPr/>
        </p:nvSpPr>
        <p:spPr>
          <a:xfrm>
            <a:off x="6051888" y="4478207"/>
            <a:ext cx="9760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srgbClr val="336600"/>
                </a:solidFill>
                <a:latin typeface="Calibri" panose="020F0502020204030204"/>
              </a:rPr>
              <a:t>Decoder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A8FAD06-A197-9F28-1412-6FB12799442A}"/>
              </a:ext>
            </a:extLst>
          </p:cNvPr>
          <p:cNvSpPr txBox="1"/>
          <p:nvPr/>
        </p:nvSpPr>
        <p:spPr>
          <a:xfrm>
            <a:off x="3084885" y="5122316"/>
            <a:ext cx="2962542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sz="8800" b="1" i="1" dirty="0">
                <a:solidFill>
                  <a:srgbClr val="0000FF"/>
                </a:solidFill>
                <a:latin typeface="Calibri" panose="020F0502020204030204"/>
              </a:rPr>
              <a:t>JTVAE</a:t>
            </a:r>
          </a:p>
        </p:txBody>
      </p:sp>
      <p:sp>
        <p:nvSpPr>
          <p:cNvPr id="25" name="Double Bracket 24">
            <a:extLst>
              <a:ext uri="{FF2B5EF4-FFF2-40B4-BE49-F238E27FC236}">
                <a16:creationId xmlns:a16="http://schemas.microsoft.com/office/drawing/2014/main" id="{5ABD11CF-7779-09A0-C398-E612106D4DEC}"/>
              </a:ext>
            </a:extLst>
          </p:cNvPr>
          <p:cNvSpPr/>
          <p:nvPr/>
        </p:nvSpPr>
        <p:spPr>
          <a:xfrm>
            <a:off x="4312399" y="2666863"/>
            <a:ext cx="519574" cy="2060550"/>
          </a:xfrm>
          <a:prstGeom prst="bracketPair">
            <a:avLst/>
          </a:prstGeom>
          <a:noFill/>
          <a:ln w="381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FF3EC41-1E36-2424-DFCA-1F0BB615CA4B}"/>
              </a:ext>
            </a:extLst>
          </p:cNvPr>
          <p:cNvSpPr txBox="1"/>
          <p:nvPr/>
        </p:nvSpPr>
        <p:spPr>
          <a:xfrm rot="16200000">
            <a:off x="3788933" y="3484442"/>
            <a:ext cx="15389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prstClr val="black"/>
                </a:solidFill>
                <a:latin typeface="Calibri" panose="020F0502020204030204"/>
              </a:rPr>
              <a:t>Latent vectors</a:t>
            </a:r>
          </a:p>
        </p:txBody>
      </p:sp>
      <p:sp>
        <p:nvSpPr>
          <p:cNvPr id="27" name="Rectangle 2">
            <a:extLst>
              <a:ext uri="{FF2B5EF4-FFF2-40B4-BE49-F238E27FC236}">
                <a16:creationId xmlns:a16="http://schemas.microsoft.com/office/drawing/2014/main" id="{9C533C7B-0F49-AB80-6B6B-E1A9BA83B3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8378" y="131033"/>
            <a:ext cx="8340538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4400550" algn="l"/>
              </a:tabLst>
              <a:defRPr/>
            </a:pPr>
            <a:r>
              <a:rPr kumimoji="0" lang="en-US" sz="2600" b="1" i="1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/>
                <a:ea typeface="+mj-ea"/>
                <a:cs typeface="+mj-cs"/>
              </a:rPr>
              <a:t>Generative Molecular Design (GMD)</a:t>
            </a:r>
          </a:p>
        </p:txBody>
      </p:sp>
    </p:spTree>
    <p:extLst>
      <p:ext uri="{BB962C8B-B14F-4D97-AF65-F5344CB8AC3E}">
        <p14:creationId xmlns:p14="http://schemas.microsoft.com/office/powerpoint/2010/main" val="23602284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7C44BF5-EEC3-C079-676F-33EAF1F799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32534"/>
            <a:ext cx="6934200" cy="532546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19A3C18-8E3B-F226-FED0-222FCCB25608}"/>
              </a:ext>
            </a:extLst>
          </p:cNvPr>
          <p:cNvSpPr txBox="1"/>
          <p:nvPr/>
        </p:nvSpPr>
        <p:spPr>
          <a:xfrm>
            <a:off x="3894292" y="1203016"/>
            <a:ext cx="229793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 err="1">
                <a:solidFill>
                  <a:srgbClr val="00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Nhulunbuy</a:t>
            </a:r>
            <a:r>
              <a:rPr lang="en-US" sz="1600" b="1" i="1" dirty="0">
                <a:solidFill>
                  <a:srgbClr val="00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NT, Australia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0C7A1F4-48C7-39EE-36B9-5D9E06349EDA}"/>
              </a:ext>
            </a:extLst>
          </p:cNvPr>
          <p:cNvCxnSpPr/>
          <p:nvPr/>
        </p:nvCxnSpPr>
        <p:spPr>
          <a:xfrm flipH="1">
            <a:off x="3746612" y="1488935"/>
            <a:ext cx="250853" cy="339865"/>
          </a:xfrm>
          <a:prstGeom prst="straightConnector1">
            <a:avLst/>
          </a:prstGeom>
          <a:ln w="28575">
            <a:solidFill>
              <a:srgbClr val="0000FF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F9606112-FC8E-7D5A-743C-497EFC6ABAF8}"/>
              </a:ext>
            </a:extLst>
          </p:cNvPr>
          <p:cNvSpPr/>
          <p:nvPr/>
        </p:nvSpPr>
        <p:spPr>
          <a:xfrm>
            <a:off x="3646810" y="1836892"/>
            <a:ext cx="89687" cy="92384"/>
          </a:xfrm>
          <a:prstGeom prst="ellipse">
            <a:avLst/>
          </a:prstGeom>
          <a:solidFill>
            <a:srgbClr val="FF0000"/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D9E1E63-1101-938A-8438-E2504E02846D}"/>
              </a:ext>
            </a:extLst>
          </p:cNvPr>
          <p:cNvSpPr txBox="1"/>
          <p:nvPr/>
        </p:nvSpPr>
        <p:spPr>
          <a:xfrm>
            <a:off x="6918352" y="5064530"/>
            <a:ext cx="225093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i="1" u="sng" dirty="0">
                <a:solidFill>
                  <a:srgbClr val="00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University of Melbourne</a:t>
            </a:r>
          </a:p>
          <a:p>
            <a:pPr algn="ctr"/>
            <a:r>
              <a:rPr lang="en-US" sz="1600" b="1" i="1" dirty="0">
                <a:solidFill>
                  <a:srgbClr val="00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Undergrad (Science)</a:t>
            </a:r>
          </a:p>
          <a:p>
            <a:pPr algn="ctr"/>
            <a:r>
              <a:rPr lang="en-US" sz="1600" b="1" i="1" dirty="0">
                <a:solidFill>
                  <a:srgbClr val="00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Ph.D. in</a:t>
            </a:r>
          </a:p>
          <a:p>
            <a:pPr algn="ctr"/>
            <a:r>
              <a:rPr lang="en-US" sz="1600" b="1" i="1" dirty="0">
                <a:solidFill>
                  <a:srgbClr val="00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Quantum Chemistry</a:t>
            </a:r>
          </a:p>
          <a:p>
            <a:pPr algn="ctr"/>
            <a:r>
              <a:rPr lang="en-US" sz="1600" b="1" i="1" dirty="0">
                <a:solidFill>
                  <a:srgbClr val="00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(1995)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1B2D32F-5A96-10AA-A70D-CA9E54995AAE}"/>
              </a:ext>
            </a:extLst>
          </p:cNvPr>
          <p:cNvCxnSpPr/>
          <p:nvPr/>
        </p:nvCxnSpPr>
        <p:spPr>
          <a:xfrm flipH="1">
            <a:off x="4887589" y="5270170"/>
            <a:ext cx="2078308" cy="483267"/>
          </a:xfrm>
          <a:prstGeom prst="straightConnector1">
            <a:avLst/>
          </a:prstGeom>
          <a:ln w="28575">
            <a:solidFill>
              <a:srgbClr val="0000FF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E4E728F5-82E1-51E5-AF6B-B9CACAF3A77E}"/>
              </a:ext>
            </a:extLst>
          </p:cNvPr>
          <p:cNvSpPr/>
          <p:nvPr/>
        </p:nvSpPr>
        <p:spPr>
          <a:xfrm>
            <a:off x="4787113" y="5734556"/>
            <a:ext cx="89687" cy="92384"/>
          </a:xfrm>
          <a:prstGeom prst="ellipse">
            <a:avLst/>
          </a:prstGeom>
          <a:solidFill>
            <a:srgbClr val="FF0000"/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EED491B-86FD-832B-673E-754325143DB4}"/>
              </a:ext>
            </a:extLst>
          </p:cNvPr>
          <p:cNvCxnSpPr/>
          <p:nvPr/>
        </p:nvCxnSpPr>
        <p:spPr>
          <a:xfrm>
            <a:off x="3730428" y="1990641"/>
            <a:ext cx="1051965" cy="3706152"/>
          </a:xfrm>
          <a:prstGeom prst="straightConnector1">
            <a:avLst/>
          </a:prstGeom>
          <a:ln w="28575">
            <a:solidFill>
              <a:srgbClr val="FF0000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776ED68-F325-212B-8F08-716DCE527CBF}"/>
              </a:ext>
            </a:extLst>
          </p:cNvPr>
          <p:cNvCxnSpPr/>
          <p:nvPr/>
        </p:nvCxnSpPr>
        <p:spPr>
          <a:xfrm flipV="1">
            <a:off x="4903773" y="2007304"/>
            <a:ext cx="3325827" cy="3673305"/>
          </a:xfrm>
          <a:prstGeom prst="straightConnector1">
            <a:avLst/>
          </a:prstGeom>
          <a:ln w="28575">
            <a:solidFill>
              <a:srgbClr val="FF0000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20A2E73C-5FA7-5FC9-FB70-0191285EDA1E}"/>
              </a:ext>
            </a:extLst>
          </p:cNvPr>
          <p:cNvSpPr txBox="1"/>
          <p:nvPr/>
        </p:nvSpPr>
        <p:spPr>
          <a:xfrm>
            <a:off x="7063135" y="1422529"/>
            <a:ext cx="21570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i="1" dirty="0">
                <a:solidFill>
                  <a:srgbClr val="00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Ames Laboratory (DoE)</a:t>
            </a:r>
          </a:p>
          <a:p>
            <a:pPr algn="ctr"/>
            <a:r>
              <a:rPr lang="en-US" sz="1600" b="1" i="1" dirty="0">
                <a:solidFill>
                  <a:srgbClr val="00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Iowa, USA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55B8C11-C6ED-2D8B-3FA9-7D63CB9B7658}"/>
              </a:ext>
            </a:extLst>
          </p:cNvPr>
          <p:cNvSpPr/>
          <p:nvPr/>
        </p:nvSpPr>
        <p:spPr>
          <a:xfrm>
            <a:off x="0" y="3"/>
            <a:ext cx="9144000" cy="1249082"/>
          </a:xfrm>
          <a:prstGeom prst="rect">
            <a:avLst/>
          </a:prstGeom>
          <a:gradFill flip="none" rotWithShape="1">
            <a:gsLst>
              <a:gs pos="0">
                <a:srgbClr val="142B2E"/>
              </a:gs>
              <a:gs pos="100000">
                <a:srgbClr val="28585E"/>
              </a:gs>
              <a:gs pos="85000">
                <a:srgbClr val="1E414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B365AC01-366D-2B02-223D-68654F0557C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8150" y="304800"/>
            <a:ext cx="8534400" cy="7620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100000"/>
              </a:lnSpc>
              <a:defRPr/>
            </a:pPr>
            <a:r>
              <a:rPr lang="en-US" sz="2500" dirty="0"/>
              <a:t>Joe Ivanic: Life and Career Summary</a:t>
            </a:r>
            <a:br>
              <a:rPr lang="en-US" sz="2500" dirty="0"/>
            </a:br>
            <a:endParaRPr lang="en-US" sz="2500" baseline="-25000" dirty="0">
              <a:solidFill>
                <a:srgbClr val="FFFF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8147510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46069D9-17E9-0100-5CAE-3078170B03E2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8E50ED8-1EFA-FDBF-8605-64A94748D9D8}"/>
              </a:ext>
            </a:extLst>
          </p:cNvPr>
          <p:cNvSpPr/>
          <p:nvPr/>
        </p:nvSpPr>
        <p:spPr>
          <a:xfrm>
            <a:off x="0" y="3"/>
            <a:ext cx="9144000" cy="896505"/>
          </a:xfrm>
          <a:prstGeom prst="rect">
            <a:avLst/>
          </a:prstGeom>
          <a:gradFill flip="none" rotWithShape="1">
            <a:gsLst>
              <a:gs pos="0">
                <a:srgbClr val="142B2E"/>
              </a:gs>
              <a:gs pos="100000">
                <a:srgbClr val="28585E"/>
              </a:gs>
              <a:gs pos="85000">
                <a:srgbClr val="1E4146"/>
              </a:gs>
            </a:gsLst>
            <a:lin ang="0" scaled="1"/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025EA557-478A-4E16-76CE-DE71D4A4F0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26EE8D-4C0A-48EB-B452-B56AA8D31D36}"/>
              </a:ext>
            </a:extLst>
          </p:cNvPr>
          <p:cNvSpPr txBox="1"/>
          <p:nvPr/>
        </p:nvSpPr>
        <p:spPr>
          <a:xfrm>
            <a:off x="323232" y="906954"/>
            <a:ext cx="372521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pt-BR" sz="1400" b="1" dirty="0">
                <a:latin typeface="Arial" charset="0"/>
              </a:rPr>
              <a:t>CN(C)c1ccc2c(c1)C(F)(F)C(=O)C=C2</a:t>
            </a:r>
            <a:endParaRPr lang="en-US" sz="1400" b="1" dirty="0">
              <a:latin typeface="Arial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D0056AB-98D0-C246-4113-A3E18D2001D1}"/>
              </a:ext>
            </a:extLst>
          </p:cNvPr>
          <p:cNvGrpSpPr/>
          <p:nvPr/>
        </p:nvGrpSpPr>
        <p:grpSpPr>
          <a:xfrm>
            <a:off x="374402" y="1488220"/>
            <a:ext cx="2889423" cy="1552364"/>
            <a:chOff x="3336296" y="1179156"/>
            <a:chExt cx="2889423" cy="1552364"/>
          </a:xfrm>
        </p:grpSpPr>
        <p:pic>
          <p:nvPicPr>
            <p:cNvPr id="10" name="Picture 9" descr="A picture containing diagram&#10;&#10;Description automatically generated">
              <a:extLst>
                <a:ext uri="{FF2B5EF4-FFF2-40B4-BE49-F238E27FC236}">
                  <a16:creationId xmlns:a16="http://schemas.microsoft.com/office/drawing/2014/main" id="{99F87F6F-FB1F-9C4E-2807-A261FD50A68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218" t="24739" r="1275" b="25402"/>
            <a:stretch/>
          </p:blipFill>
          <p:spPr>
            <a:xfrm>
              <a:off x="3352799" y="1338669"/>
              <a:ext cx="2710056" cy="1392851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3C96996-F52B-0D80-A499-1238B29C3139}"/>
                </a:ext>
              </a:extLst>
            </p:cNvPr>
            <p:cNvSpPr txBox="1"/>
            <p:nvPr/>
          </p:nvSpPr>
          <p:spPr>
            <a:xfrm>
              <a:off x="3336296" y="1722502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000000"/>
                  </a:solidFill>
                  <a:latin typeface="Arial" charset="0"/>
                </a:rPr>
                <a:t>1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EB94C94-E44F-0482-0E23-A56240FF21FD}"/>
                </a:ext>
              </a:extLst>
            </p:cNvPr>
            <p:cNvSpPr txBox="1"/>
            <p:nvPr/>
          </p:nvSpPr>
          <p:spPr>
            <a:xfrm>
              <a:off x="3555459" y="2435816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000000"/>
                  </a:solidFill>
                  <a:latin typeface="Arial" charset="0"/>
                </a:rPr>
                <a:t>2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8DFD8A7-4E84-37EE-7C7D-F4417B118E7C}"/>
                </a:ext>
              </a:extLst>
            </p:cNvPr>
            <p:cNvSpPr txBox="1"/>
            <p:nvPr/>
          </p:nvSpPr>
          <p:spPr>
            <a:xfrm>
              <a:off x="3801874" y="2148423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0000FF"/>
                  </a:solidFill>
                  <a:latin typeface="Arial" charset="0"/>
                </a:rPr>
                <a:t>3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20246BD-0691-8AE4-5B95-5CC67D05E17A}"/>
                </a:ext>
              </a:extLst>
            </p:cNvPr>
            <p:cNvSpPr txBox="1"/>
            <p:nvPr/>
          </p:nvSpPr>
          <p:spPr>
            <a:xfrm>
              <a:off x="3937468" y="1813042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000000"/>
                  </a:solidFill>
                  <a:latin typeface="Arial" charset="0"/>
                </a:rPr>
                <a:t>4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16AAB1D-076F-9D4D-33CD-9E4507A05EA8}"/>
                </a:ext>
              </a:extLst>
            </p:cNvPr>
            <p:cNvSpPr txBox="1"/>
            <p:nvPr/>
          </p:nvSpPr>
          <p:spPr>
            <a:xfrm>
              <a:off x="3982849" y="1400527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000000"/>
                  </a:solidFill>
                  <a:latin typeface="Arial" charset="0"/>
                </a:rPr>
                <a:t>5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009571A-7CBE-F88E-F4BB-04DB2D91F0D1}"/>
                </a:ext>
              </a:extLst>
            </p:cNvPr>
            <p:cNvSpPr txBox="1"/>
            <p:nvPr/>
          </p:nvSpPr>
          <p:spPr>
            <a:xfrm>
              <a:off x="4410924" y="1179156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000000"/>
                  </a:solidFill>
                  <a:latin typeface="Arial" charset="0"/>
                </a:rPr>
                <a:t>6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858682E-8238-A893-15DF-BB037998D841}"/>
                </a:ext>
              </a:extLst>
            </p:cNvPr>
            <p:cNvSpPr txBox="1"/>
            <p:nvPr/>
          </p:nvSpPr>
          <p:spPr>
            <a:xfrm>
              <a:off x="4776728" y="1360148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000000"/>
                  </a:solidFill>
                  <a:latin typeface="Arial" charset="0"/>
                </a:rPr>
                <a:t>7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AC365E5-834E-C7FA-E211-314A39F11028}"/>
                </a:ext>
              </a:extLst>
            </p:cNvPr>
            <p:cNvSpPr txBox="1"/>
            <p:nvPr/>
          </p:nvSpPr>
          <p:spPr>
            <a:xfrm>
              <a:off x="4856164" y="1871799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000000"/>
                  </a:solidFill>
                  <a:latin typeface="Arial" charset="0"/>
                </a:rPr>
                <a:t>8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397C6F0-CF9F-E7C0-EC5E-F0A0DD295F18}"/>
                </a:ext>
              </a:extLst>
            </p:cNvPr>
            <p:cNvSpPr txBox="1"/>
            <p:nvPr/>
          </p:nvSpPr>
          <p:spPr>
            <a:xfrm>
              <a:off x="4395728" y="2217398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000000"/>
                  </a:solidFill>
                  <a:latin typeface="Arial" charset="0"/>
                </a:rPr>
                <a:t>9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278D86F1-ADDD-54C1-745B-C257DDF14E9E}"/>
                </a:ext>
              </a:extLst>
            </p:cNvPr>
            <p:cNvSpPr txBox="1"/>
            <p:nvPr/>
          </p:nvSpPr>
          <p:spPr>
            <a:xfrm>
              <a:off x="5075239" y="1214574"/>
              <a:ext cx="35458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000000"/>
                  </a:solidFill>
                  <a:latin typeface="Arial" charset="0"/>
                </a:rPr>
                <a:t>10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5663B65-6377-8E55-4652-7C73B817B212}"/>
                </a:ext>
              </a:extLst>
            </p:cNvPr>
            <p:cNvSpPr txBox="1"/>
            <p:nvPr/>
          </p:nvSpPr>
          <p:spPr>
            <a:xfrm>
              <a:off x="5559564" y="1476690"/>
              <a:ext cx="3461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000000"/>
                  </a:solidFill>
                  <a:latin typeface="Arial" charset="0"/>
                </a:rPr>
                <a:t>11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D2786A0-8BE4-90C4-BE66-5208019F1DCC}"/>
                </a:ext>
              </a:extLst>
            </p:cNvPr>
            <p:cNvSpPr txBox="1"/>
            <p:nvPr/>
          </p:nvSpPr>
          <p:spPr>
            <a:xfrm>
              <a:off x="5550039" y="1829115"/>
              <a:ext cx="35458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000000"/>
                  </a:solidFill>
                  <a:latin typeface="Arial" charset="0"/>
                </a:rPr>
                <a:t>12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7F67A14-D434-AE19-22DD-9C05B2DBDD33}"/>
                </a:ext>
              </a:extLst>
            </p:cNvPr>
            <p:cNvSpPr txBox="1"/>
            <p:nvPr/>
          </p:nvSpPr>
          <p:spPr>
            <a:xfrm>
              <a:off x="5871135" y="2027651"/>
              <a:ext cx="35458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FF0000"/>
                  </a:solidFill>
                  <a:latin typeface="Arial" charset="0"/>
                </a:rPr>
                <a:t>14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D95BEE4-28F7-EB57-28E6-A3DC40906654}"/>
                </a:ext>
              </a:extLst>
            </p:cNvPr>
            <p:cNvSpPr txBox="1"/>
            <p:nvPr/>
          </p:nvSpPr>
          <p:spPr>
            <a:xfrm>
              <a:off x="5452695" y="2429209"/>
              <a:ext cx="35458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BBE0E3">
                      <a:lumMod val="75000"/>
                    </a:srgbClr>
                  </a:solidFill>
                  <a:latin typeface="Arial" charset="0"/>
                </a:rPr>
                <a:t>15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3474129-4BA8-7253-EF26-0D4AB78D1AE3}"/>
                </a:ext>
              </a:extLst>
            </p:cNvPr>
            <p:cNvSpPr txBox="1"/>
            <p:nvPr/>
          </p:nvSpPr>
          <p:spPr>
            <a:xfrm>
              <a:off x="5047643" y="1979588"/>
              <a:ext cx="35458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000000"/>
                  </a:solidFill>
                  <a:latin typeface="Arial" charset="0"/>
                </a:rPr>
                <a:t>13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CAE9227-9A06-1362-19B9-F7AABCC8AAF5}"/>
                </a:ext>
              </a:extLst>
            </p:cNvPr>
            <p:cNvSpPr txBox="1"/>
            <p:nvPr/>
          </p:nvSpPr>
          <p:spPr>
            <a:xfrm>
              <a:off x="4617287" y="2421912"/>
              <a:ext cx="37714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BBE0E3">
                      <a:lumMod val="75000"/>
                    </a:srgbClr>
                  </a:solidFill>
                  <a:latin typeface="Arial" charset="0"/>
                </a:rPr>
                <a:t>16</a:t>
              </a:r>
            </a:p>
          </p:txBody>
        </p:sp>
      </p:grpSp>
      <p:sp>
        <p:nvSpPr>
          <p:cNvPr id="50" name="Rectangle 49">
            <a:extLst>
              <a:ext uri="{FF2B5EF4-FFF2-40B4-BE49-F238E27FC236}">
                <a16:creationId xmlns:a16="http://schemas.microsoft.com/office/drawing/2014/main" id="{4A632916-C47A-9461-289C-37F408D0F2C0}"/>
              </a:ext>
            </a:extLst>
          </p:cNvPr>
          <p:cNvSpPr/>
          <p:nvPr/>
        </p:nvSpPr>
        <p:spPr>
          <a:xfrm>
            <a:off x="8965" y="905435"/>
            <a:ext cx="3864422" cy="5952565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B8F446B-98C7-6149-6F98-04ED75C7AAC9}"/>
              </a:ext>
            </a:extLst>
          </p:cNvPr>
          <p:cNvGrpSpPr/>
          <p:nvPr/>
        </p:nvGrpSpPr>
        <p:grpSpPr>
          <a:xfrm>
            <a:off x="122613" y="3393335"/>
            <a:ext cx="3345788" cy="3502378"/>
            <a:chOff x="122613" y="3393335"/>
            <a:chExt cx="3345788" cy="3502378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51A2024B-EE97-1879-3F61-FA50822C7C05}"/>
                </a:ext>
              </a:extLst>
            </p:cNvPr>
            <p:cNvSpPr txBox="1"/>
            <p:nvPr/>
          </p:nvSpPr>
          <p:spPr>
            <a:xfrm>
              <a:off x="698006" y="3393335"/>
              <a:ext cx="237276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 i="1" dirty="0">
                  <a:solidFill>
                    <a:srgbClr val="000000"/>
                  </a:solidFill>
                  <a:latin typeface="Arial" charset="0"/>
                </a:rPr>
                <a:t>Graph (in terms of atoms)</a:t>
              </a:r>
            </a:p>
          </p:txBody>
        </p: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C89409E0-F22D-BB49-1B5C-EBC7F573617D}"/>
                </a:ext>
              </a:extLst>
            </p:cNvPr>
            <p:cNvGrpSpPr/>
            <p:nvPr/>
          </p:nvGrpSpPr>
          <p:grpSpPr>
            <a:xfrm>
              <a:off x="122613" y="3664059"/>
              <a:ext cx="3345788" cy="3231654"/>
              <a:chOff x="-28498" y="3223008"/>
              <a:chExt cx="3345788" cy="3231654"/>
            </a:xfrm>
          </p:grpSpPr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1F0609AD-6816-BF7C-3A47-8ABCF5CD9551}"/>
                  </a:ext>
                </a:extLst>
              </p:cNvPr>
              <p:cNvSpPr txBox="1"/>
              <p:nvPr/>
            </p:nvSpPr>
            <p:spPr>
              <a:xfrm>
                <a:off x="-28498" y="3223008"/>
                <a:ext cx="3345788" cy="32316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b="1" u="sng" dirty="0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  C C N C </a:t>
                </a:r>
                <a:r>
                  <a:rPr lang="en-US" sz="1200" b="1" u="sng" dirty="0" err="1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C</a:t>
                </a:r>
                <a:r>
                  <a:rPr lang="en-US" sz="1200" b="1" u="sng" dirty="0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 </a:t>
                </a:r>
                <a:r>
                  <a:rPr lang="en-US" sz="1200" b="1" u="sng" dirty="0" err="1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C</a:t>
                </a:r>
                <a:r>
                  <a:rPr lang="en-US" sz="1200" b="1" u="sng" dirty="0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 </a:t>
                </a:r>
                <a:r>
                  <a:rPr lang="en-US" sz="1200" b="1" u="sng" dirty="0" err="1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C</a:t>
                </a:r>
                <a:r>
                  <a:rPr lang="en-US" sz="1200" b="1" u="sng" dirty="0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 </a:t>
                </a:r>
                <a:r>
                  <a:rPr lang="en-US" sz="1200" b="1" u="sng" dirty="0" err="1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C</a:t>
                </a:r>
                <a:r>
                  <a:rPr lang="en-US" sz="1200" b="1" u="sng" dirty="0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 </a:t>
                </a:r>
                <a:r>
                  <a:rPr lang="en-US" sz="1200" b="1" u="sng" dirty="0" err="1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C</a:t>
                </a:r>
                <a:r>
                  <a:rPr lang="en-US" sz="1200" b="1" u="sng" dirty="0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 </a:t>
                </a:r>
                <a:r>
                  <a:rPr lang="en-US" sz="1200" b="1" u="sng" dirty="0" err="1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C</a:t>
                </a:r>
                <a:r>
                  <a:rPr lang="en-US" sz="1200" b="1" u="sng" dirty="0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 </a:t>
                </a:r>
                <a:r>
                  <a:rPr lang="en-US" sz="1200" b="1" u="sng" dirty="0" err="1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C</a:t>
                </a:r>
                <a:r>
                  <a:rPr lang="en-US" sz="1200" b="1" u="sng" dirty="0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 </a:t>
                </a:r>
                <a:r>
                  <a:rPr lang="en-US" sz="1200" b="1" u="sng" dirty="0" err="1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C</a:t>
                </a:r>
                <a:r>
                  <a:rPr lang="en-US" sz="1200" b="1" u="sng" dirty="0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 </a:t>
                </a:r>
                <a:r>
                  <a:rPr lang="en-US" sz="1200" b="1" u="sng" dirty="0" err="1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C</a:t>
                </a:r>
                <a:r>
                  <a:rPr lang="en-US" sz="1200" b="1" u="sng" dirty="0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 O F </a:t>
                </a:r>
                <a:r>
                  <a:rPr lang="en-US" sz="1200" b="1" u="sng" dirty="0" err="1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F</a:t>
                </a:r>
                <a:r>
                  <a:rPr lang="en-US" sz="1200" b="1" u="sng" dirty="0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 </a:t>
                </a:r>
              </a:p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b="1" dirty="0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C     1</a:t>
                </a:r>
              </a:p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b="1" dirty="0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C     1</a:t>
                </a:r>
              </a:p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b="1" dirty="0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N 1 1   1</a:t>
                </a:r>
              </a:p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b="1" dirty="0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C     1   2       1</a:t>
                </a:r>
              </a:p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b="1" dirty="0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C       2   1</a:t>
                </a:r>
              </a:p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b="1" dirty="0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C         1   2</a:t>
                </a:r>
              </a:p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b="1" dirty="0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C           2   1   1</a:t>
                </a:r>
              </a:p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b="1" dirty="0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C             1   1       1</a:t>
                </a:r>
              </a:p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b="1" dirty="0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C       1       1</a:t>
                </a:r>
              </a:p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b="1" dirty="0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C             1       2</a:t>
                </a:r>
              </a:p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b="1" dirty="0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C                   2   1</a:t>
                </a:r>
              </a:p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b="1" dirty="0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C                     1   1 2</a:t>
                </a:r>
              </a:p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b="1" dirty="0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C                1      1     1  1</a:t>
                </a:r>
              </a:p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b="1" dirty="0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O                       2</a:t>
                </a:r>
              </a:p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b="1" dirty="0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F                           1</a:t>
                </a:r>
              </a:p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b="1" dirty="0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F                           1</a:t>
                </a:r>
              </a:p>
            </p:txBody>
          </p:sp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DF31D01D-620D-4148-8B39-9A4B38D91BA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4721" y="3245391"/>
                <a:ext cx="0" cy="3106218"/>
              </a:xfrm>
              <a:prstGeom prst="line">
                <a:avLst/>
              </a:prstGeom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6" name="Rectangle 55">
            <a:extLst>
              <a:ext uri="{FF2B5EF4-FFF2-40B4-BE49-F238E27FC236}">
                <a16:creationId xmlns:a16="http://schemas.microsoft.com/office/drawing/2014/main" id="{B77BDFEA-E8EE-08BB-2161-1E9A5A5BB797}"/>
              </a:ext>
            </a:extLst>
          </p:cNvPr>
          <p:cNvSpPr/>
          <p:nvPr/>
        </p:nvSpPr>
        <p:spPr>
          <a:xfrm flipH="1">
            <a:off x="3556878" y="3056965"/>
            <a:ext cx="99448" cy="3672421"/>
          </a:xfrm>
          <a:custGeom>
            <a:avLst/>
            <a:gdLst>
              <a:gd name="connsiteX0" fmla="*/ 0 w 99448"/>
              <a:gd name="connsiteY0" fmla="*/ 0 h 3672421"/>
              <a:gd name="connsiteX1" fmla="*/ 99448 w 99448"/>
              <a:gd name="connsiteY1" fmla="*/ 0 h 3672421"/>
              <a:gd name="connsiteX2" fmla="*/ 99448 w 99448"/>
              <a:gd name="connsiteY2" fmla="*/ 561356 h 3672421"/>
              <a:gd name="connsiteX3" fmla="*/ 99448 w 99448"/>
              <a:gd name="connsiteY3" fmla="*/ 1012539 h 3672421"/>
              <a:gd name="connsiteX4" fmla="*/ 99448 w 99448"/>
              <a:gd name="connsiteY4" fmla="*/ 1610619 h 3672421"/>
              <a:gd name="connsiteX5" fmla="*/ 99448 w 99448"/>
              <a:gd name="connsiteY5" fmla="*/ 2135250 h 3672421"/>
              <a:gd name="connsiteX6" fmla="*/ 99448 w 99448"/>
              <a:gd name="connsiteY6" fmla="*/ 2586434 h 3672421"/>
              <a:gd name="connsiteX7" fmla="*/ 99448 w 99448"/>
              <a:gd name="connsiteY7" fmla="*/ 3111065 h 3672421"/>
              <a:gd name="connsiteX8" fmla="*/ 99448 w 99448"/>
              <a:gd name="connsiteY8" fmla="*/ 3672421 h 3672421"/>
              <a:gd name="connsiteX9" fmla="*/ 0 w 99448"/>
              <a:gd name="connsiteY9" fmla="*/ 3672421 h 3672421"/>
              <a:gd name="connsiteX10" fmla="*/ 0 w 99448"/>
              <a:gd name="connsiteY10" fmla="*/ 3111065 h 3672421"/>
              <a:gd name="connsiteX11" fmla="*/ 0 w 99448"/>
              <a:gd name="connsiteY11" fmla="*/ 2696606 h 3672421"/>
              <a:gd name="connsiteX12" fmla="*/ 0 w 99448"/>
              <a:gd name="connsiteY12" fmla="*/ 2208699 h 3672421"/>
              <a:gd name="connsiteX13" fmla="*/ 0 w 99448"/>
              <a:gd name="connsiteY13" fmla="*/ 1610619 h 3672421"/>
              <a:gd name="connsiteX14" fmla="*/ 0 w 99448"/>
              <a:gd name="connsiteY14" fmla="*/ 1085987 h 3672421"/>
              <a:gd name="connsiteX15" fmla="*/ 0 w 99448"/>
              <a:gd name="connsiteY15" fmla="*/ 524632 h 3672421"/>
              <a:gd name="connsiteX16" fmla="*/ 0 w 99448"/>
              <a:gd name="connsiteY16" fmla="*/ 0 h 3672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99448" h="3672421" fill="none" extrusionOk="0">
                <a:moveTo>
                  <a:pt x="0" y="0"/>
                </a:moveTo>
                <a:cubicBezTo>
                  <a:pt x="24145" y="-11596"/>
                  <a:pt x="72004" y="3990"/>
                  <a:pt x="99448" y="0"/>
                </a:cubicBezTo>
                <a:cubicBezTo>
                  <a:pt x="125359" y="208482"/>
                  <a:pt x="62186" y="440003"/>
                  <a:pt x="99448" y="561356"/>
                </a:cubicBezTo>
                <a:cubicBezTo>
                  <a:pt x="136710" y="682709"/>
                  <a:pt x="83950" y="899467"/>
                  <a:pt x="99448" y="1012539"/>
                </a:cubicBezTo>
                <a:cubicBezTo>
                  <a:pt x="114946" y="1125611"/>
                  <a:pt x="81781" y="1396090"/>
                  <a:pt x="99448" y="1610619"/>
                </a:cubicBezTo>
                <a:cubicBezTo>
                  <a:pt x="117115" y="1825148"/>
                  <a:pt x="84597" y="1995918"/>
                  <a:pt x="99448" y="2135250"/>
                </a:cubicBezTo>
                <a:cubicBezTo>
                  <a:pt x="114299" y="2274582"/>
                  <a:pt x="84953" y="2381565"/>
                  <a:pt x="99448" y="2586434"/>
                </a:cubicBezTo>
                <a:cubicBezTo>
                  <a:pt x="113943" y="2791303"/>
                  <a:pt x="95052" y="2913843"/>
                  <a:pt x="99448" y="3111065"/>
                </a:cubicBezTo>
                <a:cubicBezTo>
                  <a:pt x="103844" y="3308287"/>
                  <a:pt x="60955" y="3549904"/>
                  <a:pt x="99448" y="3672421"/>
                </a:cubicBezTo>
                <a:cubicBezTo>
                  <a:pt x="67334" y="3676177"/>
                  <a:pt x="26483" y="3666814"/>
                  <a:pt x="0" y="3672421"/>
                </a:cubicBezTo>
                <a:cubicBezTo>
                  <a:pt x="-27500" y="3435217"/>
                  <a:pt x="30626" y="3342084"/>
                  <a:pt x="0" y="3111065"/>
                </a:cubicBezTo>
                <a:cubicBezTo>
                  <a:pt x="-30626" y="2880046"/>
                  <a:pt x="14884" y="2902889"/>
                  <a:pt x="0" y="2696606"/>
                </a:cubicBezTo>
                <a:cubicBezTo>
                  <a:pt x="-14884" y="2490323"/>
                  <a:pt x="31090" y="2441263"/>
                  <a:pt x="0" y="2208699"/>
                </a:cubicBezTo>
                <a:cubicBezTo>
                  <a:pt x="-31090" y="1976135"/>
                  <a:pt x="25729" y="1850868"/>
                  <a:pt x="0" y="1610619"/>
                </a:cubicBezTo>
                <a:cubicBezTo>
                  <a:pt x="-25729" y="1370370"/>
                  <a:pt x="26347" y="1255401"/>
                  <a:pt x="0" y="1085987"/>
                </a:cubicBezTo>
                <a:cubicBezTo>
                  <a:pt x="-26347" y="916573"/>
                  <a:pt x="13662" y="803746"/>
                  <a:pt x="0" y="524632"/>
                </a:cubicBezTo>
                <a:cubicBezTo>
                  <a:pt x="-13662" y="245519"/>
                  <a:pt x="17299" y="115645"/>
                  <a:pt x="0" y="0"/>
                </a:cubicBezTo>
                <a:close/>
              </a:path>
              <a:path w="99448" h="3672421" stroke="0" extrusionOk="0">
                <a:moveTo>
                  <a:pt x="0" y="0"/>
                </a:moveTo>
                <a:cubicBezTo>
                  <a:pt x="22271" y="-10087"/>
                  <a:pt x="63969" y="359"/>
                  <a:pt x="99448" y="0"/>
                </a:cubicBezTo>
                <a:cubicBezTo>
                  <a:pt x="104858" y="95281"/>
                  <a:pt x="80605" y="222288"/>
                  <a:pt x="99448" y="414459"/>
                </a:cubicBezTo>
                <a:cubicBezTo>
                  <a:pt x="118291" y="606630"/>
                  <a:pt x="95525" y="836420"/>
                  <a:pt x="99448" y="1012539"/>
                </a:cubicBezTo>
                <a:cubicBezTo>
                  <a:pt x="103371" y="1188658"/>
                  <a:pt x="54520" y="1343834"/>
                  <a:pt x="99448" y="1537171"/>
                </a:cubicBezTo>
                <a:cubicBezTo>
                  <a:pt x="144376" y="1730508"/>
                  <a:pt x="94356" y="1865084"/>
                  <a:pt x="99448" y="1988354"/>
                </a:cubicBezTo>
                <a:cubicBezTo>
                  <a:pt x="104540" y="2111624"/>
                  <a:pt x="86039" y="2275825"/>
                  <a:pt x="99448" y="2439537"/>
                </a:cubicBezTo>
                <a:cubicBezTo>
                  <a:pt x="112857" y="2603249"/>
                  <a:pt x="53349" y="2780771"/>
                  <a:pt x="99448" y="2964168"/>
                </a:cubicBezTo>
                <a:cubicBezTo>
                  <a:pt x="145547" y="3147565"/>
                  <a:pt x="34695" y="3359746"/>
                  <a:pt x="99448" y="3672421"/>
                </a:cubicBezTo>
                <a:cubicBezTo>
                  <a:pt x="74904" y="3678475"/>
                  <a:pt x="41940" y="3661348"/>
                  <a:pt x="0" y="3672421"/>
                </a:cubicBezTo>
                <a:cubicBezTo>
                  <a:pt x="-58465" y="3450378"/>
                  <a:pt x="37318" y="3289445"/>
                  <a:pt x="0" y="3147789"/>
                </a:cubicBezTo>
                <a:cubicBezTo>
                  <a:pt x="-37318" y="3006133"/>
                  <a:pt x="4133" y="2829911"/>
                  <a:pt x="0" y="2659882"/>
                </a:cubicBezTo>
                <a:cubicBezTo>
                  <a:pt x="-4133" y="2489853"/>
                  <a:pt x="59656" y="2373230"/>
                  <a:pt x="0" y="2098526"/>
                </a:cubicBezTo>
                <a:cubicBezTo>
                  <a:pt x="-59656" y="1823822"/>
                  <a:pt x="39937" y="1828283"/>
                  <a:pt x="0" y="1610619"/>
                </a:cubicBezTo>
                <a:cubicBezTo>
                  <a:pt x="-39937" y="1392955"/>
                  <a:pt x="71450" y="1227492"/>
                  <a:pt x="0" y="1012539"/>
                </a:cubicBezTo>
                <a:cubicBezTo>
                  <a:pt x="-71450" y="797586"/>
                  <a:pt x="79457" y="441670"/>
                  <a:pt x="0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2">
            <a:extLst>
              <a:ext uri="{FF2B5EF4-FFF2-40B4-BE49-F238E27FC236}">
                <a16:creationId xmlns:a16="http://schemas.microsoft.com/office/drawing/2014/main" id="{176E0AA9-6025-4386-113B-78EE8D7D44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8378" y="131033"/>
            <a:ext cx="8340538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4400550" algn="l"/>
              </a:tabLst>
              <a:defRPr/>
            </a:pPr>
            <a:r>
              <a:rPr kumimoji="0" lang="en-US" sz="2600" b="1" i="1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/>
                <a:ea typeface="+mj-ea"/>
                <a:cs typeface="+mj-cs"/>
              </a:rPr>
              <a:t>Junction Tree Variational Autoencoder (JTVAE)</a:t>
            </a:r>
          </a:p>
        </p:txBody>
      </p:sp>
      <p:sp>
        <p:nvSpPr>
          <p:cNvPr id="67" name="Arrow: Up-Down 66">
            <a:extLst>
              <a:ext uri="{FF2B5EF4-FFF2-40B4-BE49-F238E27FC236}">
                <a16:creationId xmlns:a16="http://schemas.microsoft.com/office/drawing/2014/main" id="{9D50886D-DA5A-33CC-D9F9-BE27893FDB5B}"/>
              </a:ext>
            </a:extLst>
          </p:cNvPr>
          <p:cNvSpPr/>
          <p:nvPr/>
        </p:nvSpPr>
        <p:spPr>
          <a:xfrm>
            <a:off x="1803476" y="1250780"/>
            <a:ext cx="269626" cy="390632"/>
          </a:xfrm>
          <a:prstGeom prst="upDownArrow">
            <a:avLst/>
          </a:prstGeom>
          <a:solidFill>
            <a:srgbClr val="0066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Arrow: Up-Down 67">
            <a:extLst>
              <a:ext uri="{FF2B5EF4-FFF2-40B4-BE49-F238E27FC236}">
                <a16:creationId xmlns:a16="http://schemas.microsoft.com/office/drawing/2014/main" id="{99B29D57-887F-C310-144B-7A8F12BCDE69}"/>
              </a:ext>
            </a:extLst>
          </p:cNvPr>
          <p:cNvSpPr/>
          <p:nvPr/>
        </p:nvSpPr>
        <p:spPr>
          <a:xfrm>
            <a:off x="1814834" y="3035733"/>
            <a:ext cx="269626" cy="390632"/>
          </a:xfrm>
          <a:prstGeom prst="upDownArrow">
            <a:avLst/>
          </a:prstGeom>
          <a:solidFill>
            <a:srgbClr val="0066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7577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BC5213C-153C-463E-68B4-C5E497E92A9A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19BC9D1-B8D6-F3AF-84ED-25D4C0C53DFF}"/>
              </a:ext>
            </a:extLst>
          </p:cNvPr>
          <p:cNvSpPr/>
          <p:nvPr/>
        </p:nvSpPr>
        <p:spPr>
          <a:xfrm>
            <a:off x="0" y="3"/>
            <a:ext cx="9144000" cy="896505"/>
          </a:xfrm>
          <a:prstGeom prst="rect">
            <a:avLst/>
          </a:prstGeom>
          <a:gradFill flip="none" rotWithShape="1">
            <a:gsLst>
              <a:gs pos="0">
                <a:srgbClr val="142B2E"/>
              </a:gs>
              <a:gs pos="100000">
                <a:srgbClr val="28585E"/>
              </a:gs>
              <a:gs pos="85000">
                <a:srgbClr val="1E4146"/>
              </a:gs>
            </a:gsLst>
            <a:lin ang="0" scaled="1"/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3EDBA897-48F7-DE7E-0975-C87E25AF7C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EB95A8-7671-C25D-2338-27D9AE963FA2}"/>
              </a:ext>
            </a:extLst>
          </p:cNvPr>
          <p:cNvSpPr txBox="1"/>
          <p:nvPr/>
        </p:nvSpPr>
        <p:spPr>
          <a:xfrm>
            <a:off x="323232" y="906954"/>
            <a:ext cx="372521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pt-BR" sz="1400" b="1" dirty="0">
                <a:latin typeface="Arial" charset="0"/>
              </a:rPr>
              <a:t>CN(C)c1ccc2c(c1)C(F)(F)C(=O)C=C2</a:t>
            </a:r>
            <a:endParaRPr lang="en-US" sz="1400" b="1" dirty="0">
              <a:latin typeface="Arial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0C916D-9538-29F3-D873-D014644062C2}"/>
              </a:ext>
            </a:extLst>
          </p:cNvPr>
          <p:cNvSpPr txBox="1"/>
          <p:nvPr/>
        </p:nvSpPr>
        <p:spPr>
          <a:xfrm>
            <a:off x="3631102" y="3564642"/>
            <a:ext cx="2603661" cy="3062377"/>
          </a:xfrm>
          <a:prstGeom prst="rect">
            <a:avLst/>
          </a:prstGeom>
          <a:noFill/>
          <a:ln w="28575">
            <a:noFill/>
          </a:ln>
        </p:spPr>
        <p:txBody>
          <a:bodyPr wrap="none" rtlCol="0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1400" b="1" i="1" dirty="0">
                <a:solidFill>
                  <a:srgbClr val="25753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Vocabulary (clusters)</a:t>
            </a:r>
            <a:endParaRPr lang="en-US" sz="1400" b="1" i="1" u="sng" dirty="0">
              <a:solidFill>
                <a:srgbClr val="25753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 defTabSz="914400" fontAlgn="base">
              <a:spcBef>
                <a:spcPts val="600"/>
              </a:spcBef>
              <a:spcAft>
                <a:spcPct val="0"/>
              </a:spcAft>
            </a:pPr>
            <a:endParaRPr lang="en-US" sz="1400" b="1" i="1" dirty="0">
              <a:solidFill>
                <a:srgbClr val="25753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1600" b="1" i="1" dirty="0">
                <a:solidFill>
                  <a:srgbClr val="25753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</a:t>
            </a:r>
            <a:r>
              <a:rPr lang="en-US" sz="1600" b="1" baseline="-25000" dirty="0">
                <a:solidFill>
                  <a:srgbClr val="25753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n-US" sz="1600" b="1" dirty="0">
                <a:solidFill>
                  <a:srgbClr val="25753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rgbClr val="25753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           C1–N3</a:t>
            </a:r>
          </a:p>
          <a:p>
            <a:pPr algn="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1600" b="1" i="1" dirty="0">
                <a:solidFill>
                  <a:srgbClr val="25753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</a:t>
            </a:r>
            <a:r>
              <a:rPr lang="en-US" sz="1600" b="1" baseline="-25000" dirty="0">
                <a:solidFill>
                  <a:srgbClr val="25753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en-US" sz="1600" b="1" dirty="0">
                <a:solidFill>
                  <a:srgbClr val="25753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</a:t>
            </a:r>
            <a:r>
              <a:rPr lang="en-US" sz="1400" b="1" dirty="0">
                <a:solidFill>
                  <a:srgbClr val="25753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C2–N3</a:t>
            </a:r>
          </a:p>
          <a:p>
            <a:pPr algn="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1600" b="1" i="1" dirty="0">
                <a:solidFill>
                  <a:srgbClr val="25753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</a:t>
            </a:r>
            <a:r>
              <a:rPr lang="en-US" sz="1600" b="1" baseline="-25000" dirty="0">
                <a:solidFill>
                  <a:srgbClr val="25753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r>
              <a:rPr lang="en-US" sz="1600" b="1" dirty="0">
                <a:solidFill>
                  <a:srgbClr val="25753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</a:t>
            </a:r>
            <a:r>
              <a:rPr lang="en-US" sz="1400" b="1" dirty="0">
                <a:solidFill>
                  <a:srgbClr val="25753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N3-C4</a:t>
            </a:r>
            <a:endParaRPr lang="en-US" sz="1400" b="1" i="1" dirty="0">
              <a:solidFill>
                <a:srgbClr val="25753A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1600" b="1" i="1" dirty="0">
                <a:solidFill>
                  <a:srgbClr val="25753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</a:t>
            </a:r>
            <a:r>
              <a:rPr lang="en-US" sz="1600" b="1" baseline="-25000" dirty="0">
                <a:solidFill>
                  <a:srgbClr val="25753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</a:t>
            </a:r>
            <a:r>
              <a:rPr lang="en-US" sz="1600" b="1" dirty="0">
                <a:solidFill>
                  <a:srgbClr val="25753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</a:t>
            </a:r>
            <a:r>
              <a:rPr lang="en-US" sz="1400" b="1" dirty="0">
                <a:solidFill>
                  <a:srgbClr val="25753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N3</a:t>
            </a:r>
          </a:p>
          <a:p>
            <a:pPr algn="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1600" b="1" i="1" dirty="0">
                <a:solidFill>
                  <a:srgbClr val="25753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</a:t>
            </a:r>
            <a:r>
              <a:rPr lang="en-US" sz="1600" b="1" baseline="-25000" dirty="0">
                <a:solidFill>
                  <a:srgbClr val="25753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  <a:r>
              <a:rPr lang="en-US" sz="1600" b="1" dirty="0">
                <a:solidFill>
                  <a:srgbClr val="25753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</a:t>
            </a:r>
            <a:r>
              <a:rPr lang="en-US" sz="1400" b="1" dirty="0">
                <a:solidFill>
                  <a:srgbClr val="25753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C4C5C6C7C8C9</a:t>
            </a:r>
          </a:p>
          <a:p>
            <a:pPr algn="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1600" b="1" i="1" dirty="0">
                <a:solidFill>
                  <a:srgbClr val="25753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</a:t>
            </a:r>
            <a:r>
              <a:rPr lang="en-US" sz="1600" b="1" baseline="-25000" dirty="0">
                <a:solidFill>
                  <a:srgbClr val="25753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6</a:t>
            </a:r>
            <a:r>
              <a:rPr lang="en-US" sz="1600" b="1" dirty="0">
                <a:solidFill>
                  <a:srgbClr val="25753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</a:t>
            </a:r>
            <a:r>
              <a:rPr lang="en-US" sz="1400" b="1" dirty="0">
                <a:solidFill>
                  <a:srgbClr val="25753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C7C10C11C12C13C8</a:t>
            </a:r>
          </a:p>
          <a:p>
            <a:pPr algn="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1600" b="1" i="1" dirty="0">
                <a:solidFill>
                  <a:srgbClr val="25753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</a:t>
            </a:r>
            <a:r>
              <a:rPr lang="en-US" sz="1600" b="1" baseline="-25000" dirty="0">
                <a:solidFill>
                  <a:srgbClr val="25753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7</a:t>
            </a:r>
            <a:r>
              <a:rPr lang="en-US" sz="1600" b="1" dirty="0">
                <a:solidFill>
                  <a:srgbClr val="25753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</a:t>
            </a:r>
            <a:r>
              <a:rPr lang="en-US" sz="1400" b="1" dirty="0">
                <a:solidFill>
                  <a:srgbClr val="25753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C12=O14</a:t>
            </a:r>
          </a:p>
          <a:p>
            <a:pPr algn="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1600" b="1" i="1" dirty="0">
                <a:solidFill>
                  <a:srgbClr val="25753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</a:t>
            </a:r>
            <a:r>
              <a:rPr lang="en-US" sz="1600" b="1" baseline="-25000" dirty="0">
                <a:solidFill>
                  <a:srgbClr val="25753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8</a:t>
            </a:r>
            <a:r>
              <a:rPr lang="en-US" sz="1600" b="1" dirty="0">
                <a:solidFill>
                  <a:srgbClr val="25753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          </a:t>
            </a:r>
            <a:r>
              <a:rPr lang="en-US" sz="1400" b="1" dirty="0">
                <a:solidFill>
                  <a:srgbClr val="25753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C13</a:t>
            </a:r>
            <a:endParaRPr lang="en-US" sz="1400" b="1" i="1" dirty="0">
              <a:solidFill>
                <a:srgbClr val="25753A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1600" b="1" i="1" dirty="0">
                <a:solidFill>
                  <a:srgbClr val="25753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</a:t>
            </a:r>
            <a:r>
              <a:rPr lang="en-US" sz="1600" b="1" baseline="-25000" dirty="0">
                <a:solidFill>
                  <a:srgbClr val="25753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9</a:t>
            </a:r>
            <a:r>
              <a:rPr lang="en-US" sz="1600" b="1" dirty="0">
                <a:solidFill>
                  <a:srgbClr val="25753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</a:t>
            </a:r>
            <a:r>
              <a:rPr lang="en-US" sz="1400" b="1" dirty="0">
                <a:solidFill>
                  <a:srgbClr val="25753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C13-F15</a:t>
            </a:r>
          </a:p>
          <a:p>
            <a:pPr algn="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1600" b="1" i="1" dirty="0">
                <a:solidFill>
                  <a:srgbClr val="25753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</a:t>
            </a:r>
            <a:r>
              <a:rPr lang="en-US" sz="1600" b="1" baseline="-25000" dirty="0">
                <a:solidFill>
                  <a:srgbClr val="25753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 </a:t>
            </a:r>
            <a:r>
              <a:rPr lang="en-US" sz="1400" b="1" dirty="0">
                <a:solidFill>
                  <a:srgbClr val="25753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         C13-F16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C8B0D0D-BC7A-C128-0369-8A2A0D7C0B93}"/>
              </a:ext>
            </a:extLst>
          </p:cNvPr>
          <p:cNvGrpSpPr/>
          <p:nvPr/>
        </p:nvGrpSpPr>
        <p:grpSpPr>
          <a:xfrm>
            <a:off x="374402" y="1488220"/>
            <a:ext cx="2889423" cy="1552364"/>
            <a:chOff x="3336296" y="1179156"/>
            <a:chExt cx="2889423" cy="1552364"/>
          </a:xfrm>
        </p:grpSpPr>
        <p:pic>
          <p:nvPicPr>
            <p:cNvPr id="10" name="Picture 9" descr="A picture containing diagram&#10;&#10;Description automatically generated">
              <a:extLst>
                <a:ext uri="{FF2B5EF4-FFF2-40B4-BE49-F238E27FC236}">
                  <a16:creationId xmlns:a16="http://schemas.microsoft.com/office/drawing/2014/main" id="{915760C0-E7BB-B9D3-50D3-CAF8EA3DBF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218" t="24739" r="1275" b="25402"/>
            <a:stretch/>
          </p:blipFill>
          <p:spPr>
            <a:xfrm>
              <a:off x="3352799" y="1338669"/>
              <a:ext cx="2710056" cy="1392851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83B33E1-5D53-8356-8F0E-EEB4E6800E20}"/>
                </a:ext>
              </a:extLst>
            </p:cNvPr>
            <p:cNvSpPr txBox="1"/>
            <p:nvPr/>
          </p:nvSpPr>
          <p:spPr>
            <a:xfrm>
              <a:off x="3336296" y="1722502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000000"/>
                  </a:solidFill>
                  <a:latin typeface="Arial" charset="0"/>
                </a:rPr>
                <a:t>1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E694B2F-3B4B-BF01-68B5-2A4838FD72EB}"/>
                </a:ext>
              </a:extLst>
            </p:cNvPr>
            <p:cNvSpPr txBox="1"/>
            <p:nvPr/>
          </p:nvSpPr>
          <p:spPr>
            <a:xfrm>
              <a:off x="3555459" y="2435816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000000"/>
                  </a:solidFill>
                  <a:latin typeface="Arial" charset="0"/>
                </a:rPr>
                <a:t>2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83D69E6-DAFF-E0E2-959C-BF338C029603}"/>
                </a:ext>
              </a:extLst>
            </p:cNvPr>
            <p:cNvSpPr txBox="1"/>
            <p:nvPr/>
          </p:nvSpPr>
          <p:spPr>
            <a:xfrm>
              <a:off x="3801874" y="2148423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0000FF"/>
                  </a:solidFill>
                  <a:latin typeface="Arial" charset="0"/>
                </a:rPr>
                <a:t>3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AE594DB-3198-2314-9357-B7D38D5F8A46}"/>
                </a:ext>
              </a:extLst>
            </p:cNvPr>
            <p:cNvSpPr txBox="1"/>
            <p:nvPr/>
          </p:nvSpPr>
          <p:spPr>
            <a:xfrm>
              <a:off x="3937468" y="1813042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000000"/>
                  </a:solidFill>
                  <a:latin typeface="Arial" charset="0"/>
                </a:rPr>
                <a:t>4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6429D4D-8FE3-BEAD-CF54-0B9905103220}"/>
                </a:ext>
              </a:extLst>
            </p:cNvPr>
            <p:cNvSpPr txBox="1"/>
            <p:nvPr/>
          </p:nvSpPr>
          <p:spPr>
            <a:xfrm>
              <a:off x="3982849" y="1400527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000000"/>
                  </a:solidFill>
                  <a:latin typeface="Arial" charset="0"/>
                </a:rPr>
                <a:t>5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54AB066-47F7-67B5-23CF-437E0EA01A17}"/>
                </a:ext>
              </a:extLst>
            </p:cNvPr>
            <p:cNvSpPr txBox="1"/>
            <p:nvPr/>
          </p:nvSpPr>
          <p:spPr>
            <a:xfrm>
              <a:off x="4410924" y="1179156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000000"/>
                  </a:solidFill>
                  <a:latin typeface="Arial" charset="0"/>
                </a:rPr>
                <a:t>6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7B69F66-35DF-2EFD-F65D-85C6ACD4B9AB}"/>
                </a:ext>
              </a:extLst>
            </p:cNvPr>
            <p:cNvSpPr txBox="1"/>
            <p:nvPr/>
          </p:nvSpPr>
          <p:spPr>
            <a:xfrm>
              <a:off x="4776728" y="1360148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000000"/>
                  </a:solidFill>
                  <a:latin typeface="Arial" charset="0"/>
                </a:rPr>
                <a:t>7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A2795D9-7EA1-4302-2B06-959B25CF426C}"/>
                </a:ext>
              </a:extLst>
            </p:cNvPr>
            <p:cNvSpPr txBox="1"/>
            <p:nvPr/>
          </p:nvSpPr>
          <p:spPr>
            <a:xfrm>
              <a:off x="4856164" y="1871799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000000"/>
                  </a:solidFill>
                  <a:latin typeface="Arial" charset="0"/>
                </a:rPr>
                <a:t>8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D6942D8-A464-74EE-5CAB-D33936DF4BF9}"/>
                </a:ext>
              </a:extLst>
            </p:cNvPr>
            <p:cNvSpPr txBox="1"/>
            <p:nvPr/>
          </p:nvSpPr>
          <p:spPr>
            <a:xfrm>
              <a:off x="4395728" y="2217398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000000"/>
                  </a:solidFill>
                  <a:latin typeface="Arial" charset="0"/>
                </a:rPr>
                <a:t>9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53E9844-C70D-746C-8607-5C0AC8F0CC98}"/>
                </a:ext>
              </a:extLst>
            </p:cNvPr>
            <p:cNvSpPr txBox="1"/>
            <p:nvPr/>
          </p:nvSpPr>
          <p:spPr>
            <a:xfrm>
              <a:off x="5075239" y="1214574"/>
              <a:ext cx="35458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000000"/>
                  </a:solidFill>
                  <a:latin typeface="Arial" charset="0"/>
                </a:rPr>
                <a:t>10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CAF36B1-293A-CB90-82B1-ADF0000140A6}"/>
                </a:ext>
              </a:extLst>
            </p:cNvPr>
            <p:cNvSpPr txBox="1"/>
            <p:nvPr/>
          </p:nvSpPr>
          <p:spPr>
            <a:xfrm>
              <a:off x="5559564" y="1476690"/>
              <a:ext cx="3461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000000"/>
                  </a:solidFill>
                  <a:latin typeface="Arial" charset="0"/>
                </a:rPr>
                <a:t>11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C289B96-78F9-B420-2188-90E0846AEA31}"/>
                </a:ext>
              </a:extLst>
            </p:cNvPr>
            <p:cNvSpPr txBox="1"/>
            <p:nvPr/>
          </p:nvSpPr>
          <p:spPr>
            <a:xfrm>
              <a:off x="5550039" y="1829115"/>
              <a:ext cx="35458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000000"/>
                  </a:solidFill>
                  <a:latin typeface="Arial" charset="0"/>
                </a:rPr>
                <a:t>12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DE5748B-0DC2-2C96-3C4C-705057E2D1AD}"/>
                </a:ext>
              </a:extLst>
            </p:cNvPr>
            <p:cNvSpPr txBox="1"/>
            <p:nvPr/>
          </p:nvSpPr>
          <p:spPr>
            <a:xfrm>
              <a:off x="5871135" y="2027651"/>
              <a:ext cx="35458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FF0000"/>
                  </a:solidFill>
                  <a:latin typeface="Arial" charset="0"/>
                </a:rPr>
                <a:t>14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B938898-9942-0D45-5D9B-A798E26AEE60}"/>
                </a:ext>
              </a:extLst>
            </p:cNvPr>
            <p:cNvSpPr txBox="1"/>
            <p:nvPr/>
          </p:nvSpPr>
          <p:spPr>
            <a:xfrm>
              <a:off x="5452695" y="2429209"/>
              <a:ext cx="35458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BBE0E3">
                      <a:lumMod val="75000"/>
                    </a:srgbClr>
                  </a:solidFill>
                  <a:latin typeface="Arial" charset="0"/>
                </a:rPr>
                <a:t>15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2A5BDD6-00BF-7923-D84D-A773F19C8714}"/>
                </a:ext>
              </a:extLst>
            </p:cNvPr>
            <p:cNvSpPr txBox="1"/>
            <p:nvPr/>
          </p:nvSpPr>
          <p:spPr>
            <a:xfrm>
              <a:off x="5047643" y="1979588"/>
              <a:ext cx="35458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000000"/>
                  </a:solidFill>
                  <a:latin typeface="Arial" charset="0"/>
                </a:rPr>
                <a:t>13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3C5A4197-ABD9-E764-DAED-E8F7528B22CF}"/>
                </a:ext>
              </a:extLst>
            </p:cNvPr>
            <p:cNvSpPr txBox="1"/>
            <p:nvPr/>
          </p:nvSpPr>
          <p:spPr>
            <a:xfrm>
              <a:off x="4617287" y="2421912"/>
              <a:ext cx="37714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BBE0E3">
                      <a:lumMod val="75000"/>
                    </a:srgbClr>
                  </a:solidFill>
                  <a:latin typeface="Arial" charset="0"/>
                </a:rPr>
                <a:t>16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0514CCB8-B346-F5C5-238E-07CC50C915A7}"/>
              </a:ext>
            </a:extLst>
          </p:cNvPr>
          <p:cNvGrpSpPr/>
          <p:nvPr/>
        </p:nvGrpSpPr>
        <p:grpSpPr>
          <a:xfrm>
            <a:off x="4550344" y="1448137"/>
            <a:ext cx="2710056" cy="1434786"/>
            <a:chOff x="6357744" y="1307887"/>
            <a:chExt cx="2710056" cy="1434786"/>
          </a:xfrm>
        </p:grpSpPr>
        <p:pic>
          <p:nvPicPr>
            <p:cNvPr id="28" name="Picture 27" descr="A picture containing diagram&#10;&#10;Description automatically generated">
              <a:extLst>
                <a:ext uri="{FF2B5EF4-FFF2-40B4-BE49-F238E27FC236}">
                  <a16:creationId xmlns:a16="http://schemas.microsoft.com/office/drawing/2014/main" id="{CC001372-CE14-E56F-BEE3-DDE34A2FA86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218" t="24739" r="1275" b="25402"/>
            <a:stretch/>
          </p:blipFill>
          <p:spPr>
            <a:xfrm>
              <a:off x="6357744" y="1349822"/>
              <a:ext cx="2710056" cy="1392851"/>
            </a:xfrm>
            <a:prstGeom prst="rect">
              <a:avLst/>
            </a:prstGeom>
          </p:spPr>
        </p:pic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BDC3061-123E-06B9-EF68-FD7BAAA083B4}"/>
                </a:ext>
              </a:extLst>
            </p:cNvPr>
            <p:cNvSpPr/>
            <p:nvPr/>
          </p:nvSpPr>
          <p:spPr>
            <a:xfrm>
              <a:off x="6478260" y="1965660"/>
              <a:ext cx="257175" cy="255042"/>
            </a:xfrm>
            <a:prstGeom prst="ellipse">
              <a:avLst/>
            </a:prstGeom>
            <a:solidFill>
              <a:srgbClr val="0000FF">
                <a:alpha val="58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CCA8EDB2-F6AC-2A7F-FE1B-D5A1431AF9BC}"/>
                </a:ext>
              </a:extLst>
            </p:cNvPr>
            <p:cNvSpPr/>
            <p:nvPr/>
          </p:nvSpPr>
          <p:spPr>
            <a:xfrm>
              <a:off x="6678285" y="2356185"/>
              <a:ext cx="257175" cy="255042"/>
            </a:xfrm>
            <a:prstGeom prst="ellipse">
              <a:avLst/>
            </a:prstGeom>
            <a:solidFill>
              <a:srgbClr val="0000FF">
                <a:alpha val="58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EE909A73-D431-D8CC-3E01-DA2ADAC13300}"/>
                </a:ext>
              </a:extLst>
            </p:cNvPr>
            <p:cNvSpPr/>
            <p:nvPr/>
          </p:nvSpPr>
          <p:spPr>
            <a:xfrm>
              <a:off x="6925935" y="1984710"/>
              <a:ext cx="236865" cy="255042"/>
            </a:xfrm>
            <a:prstGeom prst="ellipse">
              <a:avLst/>
            </a:prstGeom>
            <a:solidFill>
              <a:srgbClr val="0000FF">
                <a:alpha val="58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38F5BF29-E29E-BF5F-0CB5-C2BEE3C9B360}"/>
                </a:ext>
              </a:extLst>
            </p:cNvPr>
            <p:cNvSpPr/>
            <p:nvPr/>
          </p:nvSpPr>
          <p:spPr>
            <a:xfrm>
              <a:off x="7962901" y="2337135"/>
              <a:ext cx="247650" cy="255042"/>
            </a:xfrm>
            <a:prstGeom prst="ellipse">
              <a:avLst/>
            </a:prstGeom>
            <a:solidFill>
              <a:srgbClr val="BBE0E3">
                <a:lumMod val="50000"/>
                <a:alpha val="58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545A1E75-2A59-5DAE-82C7-7B8CAE5275DB}"/>
                </a:ext>
              </a:extLst>
            </p:cNvPr>
            <p:cNvSpPr/>
            <p:nvPr/>
          </p:nvSpPr>
          <p:spPr>
            <a:xfrm>
              <a:off x="8239125" y="2327610"/>
              <a:ext cx="266699" cy="255042"/>
            </a:xfrm>
            <a:prstGeom prst="ellipse">
              <a:avLst/>
            </a:prstGeom>
            <a:solidFill>
              <a:srgbClr val="BBE0E3">
                <a:lumMod val="50000"/>
                <a:alpha val="58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5F018580-2007-0CDD-9C68-692B4061F7C0}"/>
                </a:ext>
              </a:extLst>
            </p:cNvPr>
            <p:cNvSpPr/>
            <p:nvPr/>
          </p:nvSpPr>
          <p:spPr>
            <a:xfrm>
              <a:off x="8636729" y="2078654"/>
              <a:ext cx="247650" cy="255042"/>
            </a:xfrm>
            <a:prstGeom prst="ellipse">
              <a:avLst/>
            </a:prstGeom>
            <a:solidFill>
              <a:srgbClr val="FF0000">
                <a:alpha val="58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8DF2A29C-29D6-590F-7ED5-8F7F52733CD9}"/>
                </a:ext>
              </a:extLst>
            </p:cNvPr>
            <p:cNvSpPr/>
            <p:nvPr/>
          </p:nvSpPr>
          <p:spPr>
            <a:xfrm>
              <a:off x="7089340" y="1366996"/>
              <a:ext cx="930709" cy="948956"/>
            </a:xfrm>
            <a:prstGeom prst="ellipse">
              <a:avLst/>
            </a:prstGeom>
            <a:solidFill>
              <a:srgbClr val="808080">
                <a:lumMod val="75000"/>
                <a:alpha val="58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1B49A08C-0F17-1930-F4E7-3C0604A628B2}"/>
                </a:ext>
              </a:extLst>
            </p:cNvPr>
            <p:cNvSpPr/>
            <p:nvPr/>
          </p:nvSpPr>
          <p:spPr>
            <a:xfrm>
              <a:off x="7803715" y="1386046"/>
              <a:ext cx="930709" cy="948956"/>
            </a:xfrm>
            <a:prstGeom prst="ellipse">
              <a:avLst/>
            </a:prstGeom>
            <a:solidFill>
              <a:srgbClr val="7030A0">
                <a:alpha val="58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E3153C30-FB76-A8C0-1D47-6B77B067AF21}"/>
                </a:ext>
              </a:extLst>
            </p:cNvPr>
            <p:cNvSpPr/>
            <p:nvPr/>
          </p:nvSpPr>
          <p:spPr>
            <a:xfrm>
              <a:off x="6706860" y="2079960"/>
              <a:ext cx="236865" cy="255042"/>
            </a:xfrm>
            <a:prstGeom prst="ellipse">
              <a:avLst/>
            </a:prstGeom>
            <a:solidFill>
              <a:srgbClr val="00B050">
                <a:alpha val="58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9B11287D-ED15-6F91-EDB0-ED892368B897}"/>
                </a:ext>
              </a:extLst>
            </p:cNvPr>
            <p:cNvSpPr txBox="1"/>
            <p:nvPr/>
          </p:nvSpPr>
          <p:spPr>
            <a:xfrm>
              <a:off x="6432879" y="1733299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1" u="none" strike="noStrike" kern="0" cap="none" spc="0" normalizeH="0" baseline="0" noProof="0" dirty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Arial" charset="0"/>
                </a:rPr>
                <a:t>1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D46F8859-4A2C-12C2-F890-764ED35798E1}"/>
                </a:ext>
              </a:extLst>
            </p:cNvPr>
            <p:cNvSpPr txBox="1"/>
            <p:nvPr/>
          </p:nvSpPr>
          <p:spPr>
            <a:xfrm>
              <a:off x="6477460" y="2379698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1" u="none" strike="noStrike" kern="0" cap="none" spc="0" normalizeH="0" baseline="0" noProof="0" dirty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Arial" charset="0"/>
                </a:rPr>
                <a:t>2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B15CB1A0-D567-AA24-91E1-A862D3130E8C}"/>
                </a:ext>
              </a:extLst>
            </p:cNvPr>
            <p:cNvSpPr txBox="1"/>
            <p:nvPr/>
          </p:nvSpPr>
          <p:spPr>
            <a:xfrm>
              <a:off x="6970971" y="2160535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1" u="none" strike="noStrike" kern="0" cap="none" spc="0" normalizeH="0" baseline="0" noProof="0" dirty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Arial" charset="0"/>
                </a:rPr>
                <a:t>3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C67B159-3AD6-B7A0-BB7E-F8DCB71BCA48}"/>
                </a:ext>
              </a:extLst>
            </p:cNvPr>
            <p:cNvSpPr txBox="1"/>
            <p:nvPr/>
          </p:nvSpPr>
          <p:spPr>
            <a:xfrm>
              <a:off x="6686061" y="1835619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1" u="none" strike="noStrike" kern="0" cap="none" spc="0" normalizeH="0" baseline="0" noProof="0" dirty="0">
                  <a:ln>
                    <a:noFill/>
                  </a:ln>
                  <a:solidFill>
                    <a:srgbClr val="00B050"/>
                  </a:solidFill>
                  <a:effectLst/>
                  <a:uLnTx/>
                  <a:uFillTx/>
                  <a:latin typeface="Arial" charset="0"/>
                </a:rPr>
                <a:t>4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B6F0504E-C4AA-CD06-565E-6A7529B97C52}"/>
                </a:ext>
              </a:extLst>
            </p:cNvPr>
            <p:cNvSpPr txBox="1"/>
            <p:nvPr/>
          </p:nvSpPr>
          <p:spPr>
            <a:xfrm>
              <a:off x="6943197" y="1349765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1" u="none" strike="noStrike" kern="0" cap="none" spc="0" normalizeH="0" baseline="0" noProof="0" dirty="0">
                  <a:ln>
                    <a:noFill/>
                  </a:ln>
                  <a:solidFill>
                    <a:srgbClr val="808080">
                      <a:lumMod val="50000"/>
                    </a:srgbClr>
                  </a:solidFill>
                  <a:effectLst/>
                  <a:uLnTx/>
                  <a:uFillTx/>
                  <a:latin typeface="Arial" charset="0"/>
                </a:rPr>
                <a:t>5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736EE633-92F6-71A0-F7F2-E92A7EE8D509}"/>
                </a:ext>
              </a:extLst>
            </p:cNvPr>
            <p:cNvSpPr txBox="1"/>
            <p:nvPr/>
          </p:nvSpPr>
          <p:spPr>
            <a:xfrm>
              <a:off x="8503627" y="1307887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1" u="none" strike="noStrike" kern="0" cap="none" spc="0" normalizeH="0" baseline="0" noProof="0" dirty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Arial" charset="0"/>
                </a:rPr>
                <a:t>6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166995D8-62A0-E57C-E990-1EC987029F7F}"/>
                </a:ext>
              </a:extLst>
            </p:cNvPr>
            <p:cNvSpPr txBox="1"/>
            <p:nvPr/>
          </p:nvSpPr>
          <p:spPr>
            <a:xfrm>
              <a:off x="8758611" y="1876501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1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charset="0"/>
                </a:rPr>
                <a:t>7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41D00B13-1335-5CA1-57AC-CCB34C0CEE0F}"/>
                </a:ext>
              </a:extLst>
            </p:cNvPr>
            <p:cNvSpPr txBox="1"/>
            <p:nvPr/>
          </p:nvSpPr>
          <p:spPr>
            <a:xfrm>
              <a:off x="8417974" y="2294579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1" u="none" strike="noStrike" kern="0" cap="none" spc="0" normalizeH="0" baseline="0" noProof="0" dirty="0">
                  <a:ln>
                    <a:noFill/>
                  </a:ln>
                  <a:solidFill>
                    <a:srgbClr val="BBE0E3">
                      <a:lumMod val="75000"/>
                    </a:srgbClr>
                  </a:solidFill>
                  <a:effectLst/>
                  <a:uLnTx/>
                  <a:uFillTx/>
                  <a:latin typeface="Arial" charset="0"/>
                </a:rPr>
                <a:t>9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A7EC3EC-6661-6B02-CCEF-0914AF845777}"/>
                </a:ext>
              </a:extLst>
            </p:cNvPr>
            <p:cNvSpPr txBox="1"/>
            <p:nvPr/>
          </p:nvSpPr>
          <p:spPr>
            <a:xfrm>
              <a:off x="7693904" y="2261838"/>
              <a:ext cx="35458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1" u="none" strike="noStrike" kern="0" cap="none" spc="0" normalizeH="0" baseline="0" noProof="0" dirty="0">
                  <a:ln>
                    <a:noFill/>
                  </a:ln>
                  <a:solidFill>
                    <a:srgbClr val="BBE0E3">
                      <a:lumMod val="75000"/>
                    </a:srgbClr>
                  </a:solidFill>
                  <a:effectLst/>
                  <a:uLnTx/>
                  <a:uFillTx/>
                  <a:latin typeface="Arial" charset="0"/>
                </a:rPr>
                <a:t>10</a:t>
              </a: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E35978B7-CA79-B823-22DE-43D39288FD4D}"/>
                </a:ext>
              </a:extLst>
            </p:cNvPr>
            <p:cNvSpPr/>
            <p:nvPr/>
          </p:nvSpPr>
          <p:spPr>
            <a:xfrm>
              <a:off x="8105238" y="2126333"/>
              <a:ext cx="266699" cy="255042"/>
            </a:xfrm>
            <a:prstGeom prst="ellipse">
              <a:avLst/>
            </a:prstGeom>
            <a:solidFill>
              <a:srgbClr val="FFFF00">
                <a:alpha val="58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34DC1045-2BAF-9C16-BC73-30760EBD4392}"/>
                </a:ext>
              </a:extLst>
            </p:cNvPr>
            <p:cNvSpPr txBox="1"/>
            <p:nvPr/>
          </p:nvSpPr>
          <p:spPr>
            <a:xfrm>
              <a:off x="8108492" y="1884913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1" u="none" strike="noStrike" kern="0" cap="none" spc="0" normalizeH="0" baseline="0" noProof="0" dirty="0">
                  <a:ln>
                    <a:noFill/>
                  </a:ln>
                  <a:solidFill>
                    <a:srgbClr val="FFFF00"/>
                  </a:solidFill>
                  <a:effectLst/>
                  <a:uLnTx/>
                  <a:uFillTx/>
                  <a:latin typeface="Arial" charset="0"/>
                </a:rPr>
                <a:t>8</a:t>
              </a:r>
            </a:p>
          </p:txBody>
        </p: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568F555B-3768-D179-27B4-A9BB5BF8EAC2}"/>
              </a:ext>
            </a:extLst>
          </p:cNvPr>
          <p:cNvSpPr txBox="1"/>
          <p:nvPr/>
        </p:nvSpPr>
        <p:spPr>
          <a:xfrm>
            <a:off x="5430489" y="892894"/>
            <a:ext cx="18626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pt-BR" b="1" i="1" u="sng" dirty="0">
                <a:latin typeface="Arial" charset="0"/>
              </a:rPr>
              <a:t>Junction Tree</a:t>
            </a:r>
            <a:endParaRPr lang="en-US" b="1" i="1" u="sng" dirty="0">
              <a:latin typeface="Arial" charset="0"/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6057D314-4B33-0BAA-284F-EE4CAEFB5A78}"/>
              </a:ext>
            </a:extLst>
          </p:cNvPr>
          <p:cNvSpPr/>
          <p:nvPr/>
        </p:nvSpPr>
        <p:spPr>
          <a:xfrm>
            <a:off x="8965" y="905435"/>
            <a:ext cx="3864422" cy="5952565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C65F1DAA-DD4D-DAAC-A181-9D830510F142}"/>
              </a:ext>
            </a:extLst>
          </p:cNvPr>
          <p:cNvGrpSpPr/>
          <p:nvPr/>
        </p:nvGrpSpPr>
        <p:grpSpPr>
          <a:xfrm>
            <a:off x="122613" y="3393335"/>
            <a:ext cx="3345788" cy="3502378"/>
            <a:chOff x="122613" y="3393335"/>
            <a:chExt cx="3345788" cy="3502378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684A6F64-1F73-6555-B3AA-69C5241D7B35}"/>
                </a:ext>
              </a:extLst>
            </p:cNvPr>
            <p:cNvSpPr txBox="1"/>
            <p:nvPr/>
          </p:nvSpPr>
          <p:spPr>
            <a:xfrm>
              <a:off x="698006" y="3393335"/>
              <a:ext cx="237276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 i="1" dirty="0">
                  <a:solidFill>
                    <a:srgbClr val="000000"/>
                  </a:solidFill>
                  <a:latin typeface="Arial" charset="0"/>
                </a:rPr>
                <a:t>Graph (in terms of atoms)</a:t>
              </a:r>
            </a:p>
          </p:txBody>
        </p: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2C0A1F4E-C2D5-907D-20FE-D568C44CBDE1}"/>
                </a:ext>
              </a:extLst>
            </p:cNvPr>
            <p:cNvGrpSpPr/>
            <p:nvPr/>
          </p:nvGrpSpPr>
          <p:grpSpPr>
            <a:xfrm>
              <a:off x="122613" y="3664059"/>
              <a:ext cx="3345788" cy="3231654"/>
              <a:chOff x="-28498" y="3223008"/>
              <a:chExt cx="3345788" cy="3231654"/>
            </a:xfrm>
          </p:grpSpPr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FCC074AF-6956-F8D7-0D82-CA753E2392D1}"/>
                  </a:ext>
                </a:extLst>
              </p:cNvPr>
              <p:cNvSpPr txBox="1"/>
              <p:nvPr/>
            </p:nvSpPr>
            <p:spPr>
              <a:xfrm>
                <a:off x="-28498" y="3223008"/>
                <a:ext cx="3345788" cy="32316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b="1" u="sng" dirty="0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  C C N C </a:t>
                </a:r>
                <a:r>
                  <a:rPr lang="en-US" sz="1200" b="1" u="sng" dirty="0" err="1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C</a:t>
                </a:r>
                <a:r>
                  <a:rPr lang="en-US" sz="1200" b="1" u="sng" dirty="0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 </a:t>
                </a:r>
                <a:r>
                  <a:rPr lang="en-US" sz="1200" b="1" u="sng" dirty="0" err="1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C</a:t>
                </a:r>
                <a:r>
                  <a:rPr lang="en-US" sz="1200" b="1" u="sng" dirty="0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 </a:t>
                </a:r>
                <a:r>
                  <a:rPr lang="en-US" sz="1200" b="1" u="sng" dirty="0" err="1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C</a:t>
                </a:r>
                <a:r>
                  <a:rPr lang="en-US" sz="1200" b="1" u="sng" dirty="0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 </a:t>
                </a:r>
                <a:r>
                  <a:rPr lang="en-US" sz="1200" b="1" u="sng" dirty="0" err="1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C</a:t>
                </a:r>
                <a:r>
                  <a:rPr lang="en-US" sz="1200" b="1" u="sng" dirty="0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 </a:t>
                </a:r>
                <a:r>
                  <a:rPr lang="en-US" sz="1200" b="1" u="sng" dirty="0" err="1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C</a:t>
                </a:r>
                <a:r>
                  <a:rPr lang="en-US" sz="1200" b="1" u="sng" dirty="0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 </a:t>
                </a:r>
                <a:r>
                  <a:rPr lang="en-US" sz="1200" b="1" u="sng" dirty="0" err="1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C</a:t>
                </a:r>
                <a:r>
                  <a:rPr lang="en-US" sz="1200" b="1" u="sng" dirty="0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 </a:t>
                </a:r>
                <a:r>
                  <a:rPr lang="en-US" sz="1200" b="1" u="sng" dirty="0" err="1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C</a:t>
                </a:r>
                <a:r>
                  <a:rPr lang="en-US" sz="1200" b="1" u="sng" dirty="0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 </a:t>
                </a:r>
                <a:r>
                  <a:rPr lang="en-US" sz="1200" b="1" u="sng" dirty="0" err="1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C</a:t>
                </a:r>
                <a:r>
                  <a:rPr lang="en-US" sz="1200" b="1" u="sng" dirty="0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 </a:t>
                </a:r>
                <a:r>
                  <a:rPr lang="en-US" sz="1200" b="1" u="sng" dirty="0" err="1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C</a:t>
                </a:r>
                <a:r>
                  <a:rPr lang="en-US" sz="1200" b="1" u="sng" dirty="0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 O F </a:t>
                </a:r>
                <a:r>
                  <a:rPr lang="en-US" sz="1200" b="1" u="sng" dirty="0" err="1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F</a:t>
                </a:r>
                <a:r>
                  <a:rPr lang="en-US" sz="1200" b="1" u="sng" dirty="0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 </a:t>
                </a:r>
              </a:p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b="1" dirty="0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C     1</a:t>
                </a:r>
              </a:p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b="1" dirty="0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C     1</a:t>
                </a:r>
              </a:p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b="1" dirty="0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N 1 1   1</a:t>
                </a:r>
              </a:p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b="1" dirty="0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C     1   2       1</a:t>
                </a:r>
              </a:p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b="1" dirty="0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C       2   1</a:t>
                </a:r>
              </a:p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b="1" dirty="0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C         1   2</a:t>
                </a:r>
              </a:p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b="1" dirty="0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C           2   1   1</a:t>
                </a:r>
              </a:p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b="1" dirty="0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C             1   1       1</a:t>
                </a:r>
              </a:p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b="1" dirty="0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C       1       1</a:t>
                </a:r>
              </a:p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b="1" dirty="0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C             1       2</a:t>
                </a:r>
              </a:p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b="1" dirty="0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C                   2   1</a:t>
                </a:r>
              </a:p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b="1" dirty="0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C                     1   1 2</a:t>
                </a:r>
              </a:p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b="1" dirty="0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C                1      1     1  1</a:t>
                </a:r>
              </a:p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b="1" dirty="0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O                       2</a:t>
                </a:r>
              </a:p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b="1" dirty="0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F                           1</a:t>
                </a:r>
              </a:p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b="1" dirty="0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F                           1</a:t>
                </a:r>
              </a:p>
            </p:txBody>
          </p:sp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66C7419F-0183-1C99-A051-8ACAA69E47F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4721" y="3245391"/>
                <a:ext cx="0" cy="3106218"/>
              </a:xfrm>
              <a:prstGeom prst="line">
                <a:avLst/>
              </a:prstGeom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6" name="Rectangle 55">
            <a:extLst>
              <a:ext uri="{FF2B5EF4-FFF2-40B4-BE49-F238E27FC236}">
                <a16:creationId xmlns:a16="http://schemas.microsoft.com/office/drawing/2014/main" id="{C2D4D91A-390B-ECF3-C0F4-0B03E6FE5190}"/>
              </a:ext>
            </a:extLst>
          </p:cNvPr>
          <p:cNvSpPr/>
          <p:nvPr/>
        </p:nvSpPr>
        <p:spPr>
          <a:xfrm flipH="1">
            <a:off x="3556878" y="3056965"/>
            <a:ext cx="99448" cy="3672421"/>
          </a:xfrm>
          <a:custGeom>
            <a:avLst/>
            <a:gdLst>
              <a:gd name="connsiteX0" fmla="*/ 0 w 99448"/>
              <a:gd name="connsiteY0" fmla="*/ 0 h 3672421"/>
              <a:gd name="connsiteX1" fmla="*/ 99448 w 99448"/>
              <a:gd name="connsiteY1" fmla="*/ 0 h 3672421"/>
              <a:gd name="connsiteX2" fmla="*/ 99448 w 99448"/>
              <a:gd name="connsiteY2" fmla="*/ 561356 h 3672421"/>
              <a:gd name="connsiteX3" fmla="*/ 99448 w 99448"/>
              <a:gd name="connsiteY3" fmla="*/ 1012539 h 3672421"/>
              <a:gd name="connsiteX4" fmla="*/ 99448 w 99448"/>
              <a:gd name="connsiteY4" fmla="*/ 1610619 h 3672421"/>
              <a:gd name="connsiteX5" fmla="*/ 99448 w 99448"/>
              <a:gd name="connsiteY5" fmla="*/ 2135250 h 3672421"/>
              <a:gd name="connsiteX6" fmla="*/ 99448 w 99448"/>
              <a:gd name="connsiteY6" fmla="*/ 2586434 h 3672421"/>
              <a:gd name="connsiteX7" fmla="*/ 99448 w 99448"/>
              <a:gd name="connsiteY7" fmla="*/ 3111065 h 3672421"/>
              <a:gd name="connsiteX8" fmla="*/ 99448 w 99448"/>
              <a:gd name="connsiteY8" fmla="*/ 3672421 h 3672421"/>
              <a:gd name="connsiteX9" fmla="*/ 0 w 99448"/>
              <a:gd name="connsiteY9" fmla="*/ 3672421 h 3672421"/>
              <a:gd name="connsiteX10" fmla="*/ 0 w 99448"/>
              <a:gd name="connsiteY10" fmla="*/ 3111065 h 3672421"/>
              <a:gd name="connsiteX11" fmla="*/ 0 w 99448"/>
              <a:gd name="connsiteY11" fmla="*/ 2696606 h 3672421"/>
              <a:gd name="connsiteX12" fmla="*/ 0 w 99448"/>
              <a:gd name="connsiteY12" fmla="*/ 2208699 h 3672421"/>
              <a:gd name="connsiteX13" fmla="*/ 0 w 99448"/>
              <a:gd name="connsiteY13" fmla="*/ 1610619 h 3672421"/>
              <a:gd name="connsiteX14" fmla="*/ 0 w 99448"/>
              <a:gd name="connsiteY14" fmla="*/ 1085987 h 3672421"/>
              <a:gd name="connsiteX15" fmla="*/ 0 w 99448"/>
              <a:gd name="connsiteY15" fmla="*/ 524632 h 3672421"/>
              <a:gd name="connsiteX16" fmla="*/ 0 w 99448"/>
              <a:gd name="connsiteY16" fmla="*/ 0 h 3672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99448" h="3672421" fill="none" extrusionOk="0">
                <a:moveTo>
                  <a:pt x="0" y="0"/>
                </a:moveTo>
                <a:cubicBezTo>
                  <a:pt x="24145" y="-11596"/>
                  <a:pt x="72004" y="3990"/>
                  <a:pt x="99448" y="0"/>
                </a:cubicBezTo>
                <a:cubicBezTo>
                  <a:pt x="125359" y="208482"/>
                  <a:pt x="62186" y="440003"/>
                  <a:pt x="99448" y="561356"/>
                </a:cubicBezTo>
                <a:cubicBezTo>
                  <a:pt x="136710" y="682709"/>
                  <a:pt x="83950" y="899467"/>
                  <a:pt x="99448" y="1012539"/>
                </a:cubicBezTo>
                <a:cubicBezTo>
                  <a:pt x="114946" y="1125611"/>
                  <a:pt x="81781" y="1396090"/>
                  <a:pt x="99448" y="1610619"/>
                </a:cubicBezTo>
                <a:cubicBezTo>
                  <a:pt x="117115" y="1825148"/>
                  <a:pt x="84597" y="1995918"/>
                  <a:pt x="99448" y="2135250"/>
                </a:cubicBezTo>
                <a:cubicBezTo>
                  <a:pt x="114299" y="2274582"/>
                  <a:pt x="84953" y="2381565"/>
                  <a:pt x="99448" y="2586434"/>
                </a:cubicBezTo>
                <a:cubicBezTo>
                  <a:pt x="113943" y="2791303"/>
                  <a:pt x="95052" y="2913843"/>
                  <a:pt x="99448" y="3111065"/>
                </a:cubicBezTo>
                <a:cubicBezTo>
                  <a:pt x="103844" y="3308287"/>
                  <a:pt x="60955" y="3549904"/>
                  <a:pt x="99448" y="3672421"/>
                </a:cubicBezTo>
                <a:cubicBezTo>
                  <a:pt x="67334" y="3676177"/>
                  <a:pt x="26483" y="3666814"/>
                  <a:pt x="0" y="3672421"/>
                </a:cubicBezTo>
                <a:cubicBezTo>
                  <a:pt x="-27500" y="3435217"/>
                  <a:pt x="30626" y="3342084"/>
                  <a:pt x="0" y="3111065"/>
                </a:cubicBezTo>
                <a:cubicBezTo>
                  <a:pt x="-30626" y="2880046"/>
                  <a:pt x="14884" y="2902889"/>
                  <a:pt x="0" y="2696606"/>
                </a:cubicBezTo>
                <a:cubicBezTo>
                  <a:pt x="-14884" y="2490323"/>
                  <a:pt x="31090" y="2441263"/>
                  <a:pt x="0" y="2208699"/>
                </a:cubicBezTo>
                <a:cubicBezTo>
                  <a:pt x="-31090" y="1976135"/>
                  <a:pt x="25729" y="1850868"/>
                  <a:pt x="0" y="1610619"/>
                </a:cubicBezTo>
                <a:cubicBezTo>
                  <a:pt x="-25729" y="1370370"/>
                  <a:pt x="26347" y="1255401"/>
                  <a:pt x="0" y="1085987"/>
                </a:cubicBezTo>
                <a:cubicBezTo>
                  <a:pt x="-26347" y="916573"/>
                  <a:pt x="13662" y="803746"/>
                  <a:pt x="0" y="524632"/>
                </a:cubicBezTo>
                <a:cubicBezTo>
                  <a:pt x="-13662" y="245519"/>
                  <a:pt x="17299" y="115645"/>
                  <a:pt x="0" y="0"/>
                </a:cubicBezTo>
                <a:close/>
              </a:path>
              <a:path w="99448" h="3672421" stroke="0" extrusionOk="0">
                <a:moveTo>
                  <a:pt x="0" y="0"/>
                </a:moveTo>
                <a:cubicBezTo>
                  <a:pt x="22271" y="-10087"/>
                  <a:pt x="63969" y="359"/>
                  <a:pt x="99448" y="0"/>
                </a:cubicBezTo>
                <a:cubicBezTo>
                  <a:pt x="104858" y="95281"/>
                  <a:pt x="80605" y="222288"/>
                  <a:pt x="99448" y="414459"/>
                </a:cubicBezTo>
                <a:cubicBezTo>
                  <a:pt x="118291" y="606630"/>
                  <a:pt x="95525" y="836420"/>
                  <a:pt x="99448" y="1012539"/>
                </a:cubicBezTo>
                <a:cubicBezTo>
                  <a:pt x="103371" y="1188658"/>
                  <a:pt x="54520" y="1343834"/>
                  <a:pt x="99448" y="1537171"/>
                </a:cubicBezTo>
                <a:cubicBezTo>
                  <a:pt x="144376" y="1730508"/>
                  <a:pt x="94356" y="1865084"/>
                  <a:pt x="99448" y="1988354"/>
                </a:cubicBezTo>
                <a:cubicBezTo>
                  <a:pt x="104540" y="2111624"/>
                  <a:pt x="86039" y="2275825"/>
                  <a:pt x="99448" y="2439537"/>
                </a:cubicBezTo>
                <a:cubicBezTo>
                  <a:pt x="112857" y="2603249"/>
                  <a:pt x="53349" y="2780771"/>
                  <a:pt x="99448" y="2964168"/>
                </a:cubicBezTo>
                <a:cubicBezTo>
                  <a:pt x="145547" y="3147565"/>
                  <a:pt x="34695" y="3359746"/>
                  <a:pt x="99448" y="3672421"/>
                </a:cubicBezTo>
                <a:cubicBezTo>
                  <a:pt x="74904" y="3678475"/>
                  <a:pt x="41940" y="3661348"/>
                  <a:pt x="0" y="3672421"/>
                </a:cubicBezTo>
                <a:cubicBezTo>
                  <a:pt x="-58465" y="3450378"/>
                  <a:pt x="37318" y="3289445"/>
                  <a:pt x="0" y="3147789"/>
                </a:cubicBezTo>
                <a:cubicBezTo>
                  <a:pt x="-37318" y="3006133"/>
                  <a:pt x="4133" y="2829911"/>
                  <a:pt x="0" y="2659882"/>
                </a:cubicBezTo>
                <a:cubicBezTo>
                  <a:pt x="-4133" y="2489853"/>
                  <a:pt x="59656" y="2373230"/>
                  <a:pt x="0" y="2098526"/>
                </a:cubicBezTo>
                <a:cubicBezTo>
                  <a:pt x="-59656" y="1823822"/>
                  <a:pt x="39937" y="1828283"/>
                  <a:pt x="0" y="1610619"/>
                </a:cubicBezTo>
                <a:cubicBezTo>
                  <a:pt x="-39937" y="1392955"/>
                  <a:pt x="71450" y="1227492"/>
                  <a:pt x="0" y="1012539"/>
                </a:cubicBezTo>
                <a:cubicBezTo>
                  <a:pt x="-71450" y="797586"/>
                  <a:pt x="79457" y="441670"/>
                  <a:pt x="0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Arrow: Right 56">
            <a:extLst>
              <a:ext uri="{FF2B5EF4-FFF2-40B4-BE49-F238E27FC236}">
                <a16:creationId xmlns:a16="http://schemas.microsoft.com/office/drawing/2014/main" id="{97BE680B-24B0-E804-2BEB-8F84CD8AAB05}"/>
              </a:ext>
            </a:extLst>
          </p:cNvPr>
          <p:cNvSpPr/>
          <p:nvPr/>
        </p:nvSpPr>
        <p:spPr>
          <a:xfrm>
            <a:off x="3513804" y="1745088"/>
            <a:ext cx="857976" cy="579649"/>
          </a:xfrm>
          <a:prstGeom prst="rightArrow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Arrow: Right 57">
            <a:extLst>
              <a:ext uri="{FF2B5EF4-FFF2-40B4-BE49-F238E27FC236}">
                <a16:creationId xmlns:a16="http://schemas.microsoft.com/office/drawing/2014/main" id="{F485AA02-7A2D-813F-925D-68B3CBDFE608}"/>
              </a:ext>
            </a:extLst>
          </p:cNvPr>
          <p:cNvSpPr/>
          <p:nvPr/>
        </p:nvSpPr>
        <p:spPr>
          <a:xfrm rot="3239974">
            <a:off x="6817400" y="2959155"/>
            <a:ext cx="490931" cy="428168"/>
          </a:xfrm>
          <a:prstGeom prst="rightArrow">
            <a:avLst/>
          </a:prstGeom>
          <a:solidFill>
            <a:srgbClr val="00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Arrow: Right 58">
            <a:extLst>
              <a:ext uri="{FF2B5EF4-FFF2-40B4-BE49-F238E27FC236}">
                <a16:creationId xmlns:a16="http://schemas.microsoft.com/office/drawing/2014/main" id="{35A70273-CB34-28BF-72B1-4407C3D6BFC6}"/>
              </a:ext>
            </a:extLst>
          </p:cNvPr>
          <p:cNvSpPr/>
          <p:nvPr/>
        </p:nvSpPr>
        <p:spPr>
          <a:xfrm rot="18360026" flipH="1">
            <a:off x="5025145" y="2959457"/>
            <a:ext cx="490931" cy="428168"/>
          </a:xfrm>
          <a:prstGeom prst="rightArrow">
            <a:avLst/>
          </a:prstGeom>
          <a:solidFill>
            <a:srgbClr val="00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06FB8701-4448-1698-36C3-BFFE7C64EEEC}"/>
              </a:ext>
            </a:extLst>
          </p:cNvPr>
          <p:cNvSpPr txBox="1"/>
          <p:nvPr/>
        </p:nvSpPr>
        <p:spPr>
          <a:xfrm>
            <a:off x="7358193" y="1448151"/>
            <a:ext cx="1717683" cy="110799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1400" b="1" i="1" dirty="0">
                <a:solidFill>
                  <a:srgbClr val="0070C0"/>
                </a:solidFill>
                <a:latin typeface="Arial" charset="0"/>
              </a:rPr>
              <a:t>1. Bonds</a:t>
            </a:r>
          </a:p>
          <a:p>
            <a:pPr defTabSz="914400" fontAlgn="base">
              <a:spcBef>
                <a:spcPts val="600"/>
              </a:spcBef>
              <a:spcAft>
                <a:spcPct val="0"/>
              </a:spcAft>
            </a:pPr>
            <a:r>
              <a:rPr lang="en-US" sz="1400" b="1" i="1" dirty="0">
                <a:solidFill>
                  <a:srgbClr val="0070C0"/>
                </a:solidFill>
                <a:latin typeface="Arial" charset="0"/>
              </a:rPr>
              <a:t>2. Rings</a:t>
            </a:r>
          </a:p>
          <a:p>
            <a:pPr defTabSz="914400" fontAlgn="base">
              <a:spcBef>
                <a:spcPts val="600"/>
              </a:spcBef>
              <a:spcAft>
                <a:spcPct val="0"/>
              </a:spcAft>
            </a:pPr>
            <a:r>
              <a:rPr lang="en-US" sz="1400" b="1" i="1" dirty="0">
                <a:solidFill>
                  <a:srgbClr val="0070C0"/>
                </a:solidFill>
                <a:latin typeface="Arial" charset="0"/>
              </a:rPr>
              <a:t>3. Atoms joined to    </a:t>
            </a:r>
          </a:p>
          <a:p>
            <a:pPr defTabSz="914400" fontAlgn="base">
              <a:spcAft>
                <a:spcPct val="0"/>
              </a:spcAft>
            </a:pPr>
            <a:r>
              <a:rPr lang="en-US" sz="1400" b="1" i="1" dirty="0">
                <a:solidFill>
                  <a:srgbClr val="0070C0"/>
                </a:solidFill>
                <a:latin typeface="Arial" charset="0"/>
              </a:rPr>
              <a:t>    ≥ 3 bonds/rings</a:t>
            </a:r>
          </a:p>
        </p:txBody>
      </p:sp>
      <p:sp>
        <p:nvSpPr>
          <p:cNvPr id="61" name="Double Bracket 60">
            <a:extLst>
              <a:ext uri="{FF2B5EF4-FFF2-40B4-BE49-F238E27FC236}">
                <a16:creationId xmlns:a16="http://schemas.microsoft.com/office/drawing/2014/main" id="{157E3EAB-42D5-A4DB-A23F-5450D7288034}"/>
              </a:ext>
            </a:extLst>
          </p:cNvPr>
          <p:cNvSpPr/>
          <p:nvPr/>
        </p:nvSpPr>
        <p:spPr>
          <a:xfrm>
            <a:off x="7383726" y="1424908"/>
            <a:ext cx="1692150" cy="1188806"/>
          </a:xfrm>
          <a:prstGeom prst="bracketPair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400">
              <a:solidFill>
                <a:srgbClr val="0070C0"/>
              </a:solidFill>
            </a:endParaRP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4918A5F7-D0AF-74A1-D525-001526916C3F}"/>
              </a:ext>
            </a:extLst>
          </p:cNvPr>
          <p:cNvGrpSpPr/>
          <p:nvPr/>
        </p:nvGrpSpPr>
        <p:grpSpPr>
          <a:xfrm>
            <a:off x="6133265" y="3530465"/>
            <a:ext cx="3023585" cy="3102597"/>
            <a:chOff x="6133265" y="3530465"/>
            <a:chExt cx="3023585" cy="3102597"/>
          </a:xfrm>
        </p:grpSpPr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5E9B3E4B-3C51-9992-E95D-34D37C2CF216}"/>
                </a:ext>
              </a:extLst>
            </p:cNvPr>
            <p:cNvSpPr txBox="1"/>
            <p:nvPr/>
          </p:nvSpPr>
          <p:spPr>
            <a:xfrm>
              <a:off x="6133265" y="3832295"/>
              <a:ext cx="3023585" cy="28007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600" b="1" u="sng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  1 2 3 4 5 6 7 8 9 10</a:t>
              </a:r>
            </a:p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600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1   1 1 ∞</a:t>
              </a:r>
            </a:p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600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2 1   1 ∞</a:t>
              </a:r>
            </a:p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600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3 1 1   ∞ 1</a:t>
              </a:r>
            </a:p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600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4 ∞ ∞ ∞</a:t>
              </a:r>
            </a:p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600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5     1     1</a:t>
              </a:r>
            </a:p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600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6         1   1 ∞ 1 1</a:t>
              </a:r>
            </a:p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600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7           1</a:t>
              </a:r>
            </a:p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600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8           ∞     ∞ ∞</a:t>
              </a:r>
            </a:p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600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9           1   ∞   1</a:t>
              </a:r>
            </a:p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600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10           1   ∞ 1  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C3FF56DA-883B-64DD-3018-559F1989EF60}"/>
                </a:ext>
              </a:extLst>
            </p:cNvPr>
            <p:cNvSpPr txBox="1"/>
            <p:nvPr/>
          </p:nvSpPr>
          <p:spPr>
            <a:xfrm>
              <a:off x="6577945" y="3530465"/>
              <a:ext cx="23791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 i="1" dirty="0">
                  <a:solidFill>
                    <a:srgbClr val="C00000"/>
                  </a:solidFill>
                  <a:latin typeface="Arial" charset="0"/>
                </a:rPr>
                <a:t>Tree (in terms of clusters)</a:t>
              </a:r>
            </a:p>
          </p:txBody>
        </p: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D8F23324-47F3-3C93-A8F2-7275B10A6BC3}"/>
                </a:ext>
              </a:extLst>
            </p:cNvPr>
            <p:cNvCxnSpPr>
              <a:cxnSpLocks/>
            </p:cNvCxnSpPr>
            <p:nvPr/>
          </p:nvCxnSpPr>
          <p:spPr>
            <a:xfrm>
              <a:off x="6533120" y="3832295"/>
              <a:ext cx="0" cy="2768844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Rectangle 2">
            <a:extLst>
              <a:ext uri="{FF2B5EF4-FFF2-40B4-BE49-F238E27FC236}">
                <a16:creationId xmlns:a16="http://schemas.microsoft.com/office/drawing/2014/main" id="{9CF005CA-3412-A054-EAA1-3FC881BA7E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8378" y="131033"/>
            <a:ext cx="8340538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4400550" algn="l"/>
              </a:tabLst>
              <a:defRPr/>
            </a:pPr>
            <a:r>
              <a:rPr kumimoji="0" lang="en-US" sz="2600" b="1" i="1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/>
                <a:ea typeface="+mj-ea"/>
                <a:cs typeface="+mj-cs"/>
              </a:rPr>
              <a:t>Junction Tree Variational Autoencoder (JTVAE)</a:t>
            </a:r>
          </a:p>
        </p:txBody>
      </p:sp>
      <p:sp>
        <p:nvSpPr>
          <p:cNvPr id="67" name="Arrow: Up-Down 66">
            <a:extLst>
              <a:ext uri="{FF2B5EF4-FFF2-40B4-BE49-F238E27FC236}">
                <a16:creationId xmlns:a16="http://schemas.microsoft.com/office/drawing/2014/main" id="{CA8DEB1B-F0E6-B539-237C-77CF8A3157CB}"/>
              </a:ext>
            </a:extLst>
          </p:cNvPr>
          <p:cNvSpPr/>
          <p:nvPr/>
        </p:nvSpPr>
        <p:spPr>
          <a:xfrm>
            <a:off x="1803476" y="1250780"/>
            <a:ext cx="269626" cy="390632"/>
          </a:xfrm>
          <a:prstGeom prst="upDownArrow">
            <a:avLst/>
          </a:prstGeom>
          <a:solidFill>
            <a:srgbClr val="0066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Arrow: Up-Down 67">
            <a:extLst>
              <a:ext uri="{FF2B5EF4-FFF2-40B4-BE49-F238E27FC236}">
                <a16:creationId xmlns:a16="http://schemas.microsoft.com/office/drawing/2014/main" id="{56B2B6C1-9E5C-C2B8-7436-38E17EB068F7}"/>
              </a:ext>
            </a:extLst>
          </p:cNvPr>
          <p:cNvSpPr/>
          <p:nvPr/>
        </p:nvSpPr>
        <p:spPr>
          <a:xfrm>
            <a:off x="1814834" y="3035733"/>
            <a:ext cx="269626" cy="390632"/>
          </a:xfrm>
          <a:prstGeom prst="upDownArrow">
            <a:avLst/>
          </a:prstGeom>
          <a:solidFill>
            <a:srgbClr val="0066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82B7A5BB-8168-9450-DB71-48231B21E221}"/>
              </a:ext>
            </a:extLst>
          </p:cNvPr>
          <p:cNvSpPr txBox="1"/>
          <p:nvPr/>
        </p:nvSpPr>
        <p:spPr>
          <a:xfrm>
            <a:off x="7710968" y="1117131"/>
            <a:ext cx="9012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1400" b="1" i="1" dirty="0">
                <a:solidFill>
                  <a:srgbClr val="0070C0"/>
                </a:solidFill>
                <a:latin typeface="Arial" charset="0"/>
              </a:rPr>
              <a:t>Clusters</a:t>
            </a:r>
          </a:p>
        </p:txBody>
      </p:sp>
    </p:spTree>
    <p:extLst>
      <p:ext uri="{BB962C8B-B14F-4D97-AF65-F5344CB8AC3E}">
        <p14:creationId xmlns:p14="http://schemas.microsoft.com/office/powerpoint/2010/main" val="6277155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904D9649-4743-A44A-6C3E-327E9A2C5799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3080B85F-40C4-84AD-C042-C66D105972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38" y="4264168"/>
            <a:ext cx="2506535" cy="2593827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59959E44-2FC0-10F9-ADC2-69A5295574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34" y="1177239"/>
            <a:ext cx="2510164" cy="2647394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FF4BF90F-64AA-A449-51E7-BF4F17CC83C5}"/>
              </a:ext>
            </a:extLst>
          </p:cNvPr>
          <p:cNvSpPr/>
          <p:nvPr/>
        </p:nvSpPr>
        <p:spPr>
          <a:xfrm>
            <a:off x="0" y="3"/>
            <a:ext cx="9144000" cy="896505"/>
          </a:xfrm>
          <a:prstGeom prst="rect">
            <a:avLst/>
          </a:prstGeom>
          <a:gradFill flip="none" rotWithShape="1">
            <a:gsLst>
              <a:gs pos="0">
                <a:srgbClr val="142B2E"/>
              </a:gs>
              <a:gs pos="100000">
                <a:srgbClr val="28585E"/>
              </a:gs>
              <a:gs pos="85000">
                <a:srgbClr val="1E4146"/>
              </a:gs>
            </a:gsLst>
            <a:lin ang="0" scaled="1"/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kern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31" name="Rectangle 2">
            <a:extLst>
              <a:ext uri="{FF2B5EF4-FFF2-40B4-BE49-F238E27FC236}">
                <a16:creationId xmlns:a16="http://schemas.microsoft.com/office/drawing/2014/main" id="{070D2195-DCFA-6BB3-E1C6-9D7D027AE6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28852D6-C1B4-2890-B271-6CDF223D1932}"/>
              </a:ext>
            </a:extLst>
          </p:cNvPr>
          <p:cNvSpPr/>
          <p:nvPr/>
        </p:nvSpPr>
        <p:spPr>
          <a:xfrm>
            <a:off x="8965" y="905435"/>
            <a:ext cx="3864422" cy="5952565"/>
          </a:xfrm>
          <a:prstGeom prst="rect">
            <a:avLst/>
          </a:prstGeom>
          <a:noFill/>
          <a:ln w="28575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Arrow: Right 32">
            <a:extLst>
              <a:ext uri="{FF2B5EF4-FFF2-40B4-BE49-F238E27FC236}">
                <a16:creationId xmlns:a16="http://schemas.microsoft.com/office/drawing/2014/main" id="{2575A5D1-8518-8065-162C-F4866D1235DF}"/>
              </a:ext>
            </a:extLst>
          </p:cNvPr>
          <p:cNvSpPr/>
          <p:nvPr/>
        </p:nvSpPr>
        <p:spPr>
          <a:xfrm>
            <a:off x="2995102" y="2278227"/>
            <a:ext cx="564268" cy="605269"/>
          </a:xfrm>
          <a:prstGeom prst="rightArrow">
            <a:avLst/>
          </a:prstGeom>
          <a:solidFill>
            <a:sysClr val="windowText" lastClr="000000">
              <a:lumMod val="95000"/>
              <a:lumOff val="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AC0062F-5F4E-F994-6E02-598E2703CC7E}"/>
              </a:ext>
            </a:extLst>
          </p:cNvPr>
          <p:cNvSpPr txBox="1"/>
          <p:nvPr/>
        </p:nvSpPr>
        <p:spPr>
          <a:xfrm>
            <a:off x="3602424" y="929927"/>
            <a:ext cx="186260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6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Latent Vectors</a:t>
            </a:r>
            <a:endParaRPr kumimoji="0" lang="en-US" sz="1600" b="1" i="1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35" name="Double Bracket 34">
            <a:extLst>
              <a:ext uri="{FF2B5EF4-FFF2-40B4-BE49-F238E27FC236}">
                <a16:creationId xmlns:a16="http://schemas.microsoft.com/office/drawing/2014/main" id="{8B149A1E-AF4A-2011-0176-1970E1832413}"/>
              </a:ext>
            </a:extLst>
          </p:cNvPr>
          <p:cNvSpPr/>
          <p:nvPr/>
        </p:nvSpPr>
        <p:spPr>
          <a:xfrm>
            <a:off x="4213412" y="1631473"/>
            <a:ext cx="546847" cy="2447364"/>
          </a:xfrm>
          <a:prstGeom prst="bracketPair">
            <a:avLst/>
          </a:prstGeom>
          <a:noFill/>
          <a:ln w="381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Double Bracket 35">
            <a:extLst>
              <a:ext uri="{FF2B5EF4-FFF2-40B4-BE49-F238E27FC236}">
                <a16:creationId xmlns:a16="http://schemas.microsoft.com/office/drawing/2014/main" id="{34CC41D2-70B6-607C-1380-91B7C06BEF00}"/>
              </a:ext>
            </a:extLst>
          </p:cNvPr>
          <p:cNvSpPr/>
          <p:nvPr/>
        </p:nvSpPr>
        <p:spPr>
          <a:xfrm>
            <a:off x="4213412" y="4352365"/>
            <a:ext cx="546847" cy="2447364"/>
          </a:xfrm>
          <a:prstGeom prst="bracketPair">
            <a:avLst/>
          </a:prstGeom>
          <a:noFill/>
          <a:ln w="38100" cap="flat" cmpd="sng" algn="ctr">
            <a:solidFill>
              <a:srgbClr val="C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53717F6-E23C-3AA1-8C41-3119EFFA124B}"/>
              </a:ext>
            </a:extLst>
          </p:cNvPr>
          <p:cNvSpPr txBox="1"/>
          <p:nvPr/>
        </p:nvSpPr>
        <p:spPr>
          <a:xfrm>
            <a:off x="4191903" y="2362536"/>
            <a:ext cx="5629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sz="3600" b="1" dirty="0" err="1">
                <a:solidFill>
                  <a:prstClr val="black"/>
                </a:solidFill>
                <a:latin typeface="Calibri" panose="020F0502020204030204"/>
              </a:rPr>
              <a:t>z</a:t>
            </a:r>
            <a:r>
              <a:rPr lang="en-US" sz="3600" b="1" i="1" baseline="-25000" dirty="0" err="1">
                <a:solidFill>
                  <a:prstClr val="black"/>
                </a:solidFill>
                <a:latin typeface="Calibri" panose="020F0502020204030204"/>
              </a:rPr>
              <a:t>G</a:t>
            </a:r>
            <a:endParaRPr lang="en-US" sz="3600" b="1" i="1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8" name="Arrow: Right 37">
            <a:extLst>
              <a:ext uri="{FF2B5EF4-FFF2-40B4-BE49-F238E27FC236}">
                <a16:creationId xmlns:a16="http://schemas.microsoft.com/office/drawing/2014/main" id="{88A49530-8743-6464-455F-33EDF1DEA48B}"/>
              </a:ext>
            </a:extLst>
          </p:cNvPr>
          <p:cNvSpPr/>
          <p:nvPr/>
        </p:nvSpPr>
        <p:spPr>
          <a:xfrm>
            <a:off x="2995102" y="5347296"/>
            <a:ext cx="564268" cy="605269"/>
          </a:xfrm>
          <a:prstGeom prst="rightArrow">
            <a:avLst/>
          </a:prstGeom>
          <a:solidFill>
            <a:srgbClr val="C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9F45DF7-CBE2-5842-85F0-D8D06F09549D}"/>
              </a:ext>
            </a:extLst>
          </p:cNvPr>
          <p:cNvSpPr txBox="1"/>
          <p:nvPr/>
        </p:nvSpPr>
        <p:spPr>
          <a:xfrm>
            <a:off x="499516" y="3462943"/>
            <a:ext cx="12077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sz="1600" i="1" dirty="0">
                <a:solidFill>
                  <a:prstClr val="black"/>
                </a:solidFill>
                <a:latin typeface="Calibri" panose="020F0502020204030204"/>
              </a:rPr>
              <a:t>+ other data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59D52C8-6743-C8B2-46C6-2989EE540747}"/>
              </a:ext>
            </a:extLst>
          </p:cNvPr>
          <p:cNvSpPr txBox="1"/>
          <p:nvPr/>
        </p:nvSpPr>
        <p:spPr>
          <a:xfrm>
            <a:off x="2815160" y="5024489"/>
            <a:ext cx="122823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1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</a:rPr>
              <a:t>Weights</a:t>
            </a:r>
            <a:endParaRPr kumimoji="0" lang="en-US" sz="1400" b="1" i="1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2A53883-93B9-5F93-EE0B-A1421521846E}"/>
              </a:ext>
            </a:extLst>
          </p:cNvPr>
          <p:cNvSpPr txBox="1"/>
          <p:nvPr/>
        </p:nvSpPr>
        <p:spPr>
          <a:xfrm>
            <a:off x="2652048" y="3843451"/>
            <a:ext cx="1428208" cy="584775"/>
          </a:xfrm>
          <a:prstGeom prst="rect">
            <a:avLst/>
          </a:prstGeom>
          <a:noFill/>
          <a:ln w="28575">
            <a:solidFill>
              <a:srgbClr val="006600"/>
            </a:solidFill>
          </a:ln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600" b="1" i="1" u="none" strike="noStrike" kern="0" cap="none" spc="0" normalizeH="0" baseline="0" noProof="0" dirty="0">
                <a:ln>
                  <a:noFill/>
                </a:ln>
                <a:solidFill>
                  <a:srgbClr val="006600"/>
                </a:solidFill>
                <a:effectLst/>
                <a:uLnTx/>
                <a:uFillTx/>
              </a:rPr>
              <a:t>Encoding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600" b="1" i="1" u="none" strike="noStrike" kern="0" cap="none" spc="0" normalizeH="0" baseline="0" noProof="0" dirty="0">
                <a:ln>
                  <a:noFill/>
                </a:ln>
                <a:solidFill>
                  <a:srgbClr val="006600"/>
                </a:solidFill>
                <a:effectLst/>
                <a:uLnTx/>
                <a:uFillTx/>
              </a:rPr>
              <a:t> * complex! *</a:t>
            </a:r>
            <a:endParaRPr kumimoji="0" lang="en-US" sz="1600" b="1" i="1" u="none" strike="noStrike" kern="0" cap="none" spc="0" normalizeH="0" baseline="0" noProof="0" dirty="0">
              <a:ln>
                <a:noFill/>
              </a:ln>
              <a:solidFill>
                <a:srgbClr val="006600"/>
              </a:solidFill>
              <a:effectLst/>
              <a:uLnTx/>
              <a:uFillTx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364E646-1CE0-F63E-C306-2052740276CE}"/>
              </a:ext>
            </a:extLst>
          </p:cNvPr>
          <p:cNvSpPr txBox="1"/>
          <p:nvPr/>
        </p:nvSpPr>
        <p:spPr>
          <a:xfrm>
            <a:off x="2829502" y="1977263"/>
            <a:ext cx="110151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Weights</a:t>
            </a:r>
            <a:endParaRPr kumimoji="0" lang="en-US" sz="1400" b="1" i="1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0984E4B-9C17-9C7F-1BE1-3C7BB4FF152E}"/>
              </a:ext>
            </a:extLst>
          </p:cNvPr>
          <p:cNvSpPr txBox="1"/>
          <p:nvPr/>
        </p:nvSpPr>
        <p:spPr>
          <a:xfrm>
            <a:off x="1533486" y="1508786"/>
            <a:ext cx="54373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sz="4400" b="1" i="1" dirty="0">
                <a:solidFill>
                  <a:prstClr val="black"/>
                </a:solidFill>
                <a:latin typeface="Calibri" panose="020F0502020204030204"/>
              </a:rPr>
              <a:t>G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1525D39-1A6E-4C60-A16A-138CF96940C0}"/>
              </a:ext>
            </a:extLst>
          </p:cNvPr>
          <p:cNvSpPr txBox="1"/>
          <p:nvPr/>
        </p:nvSpPr>
        <p:spPr>
          <a:xfrm>
            <a:off x="1584354" y="4678122"/>
            <a:ext cx="46358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sz="4400" b="1" i="1" dirty="0">
                <a:solidFill>
                  <a:srgbClr val="C00000"/>
                </a:solidFill>
                <a:latin typeface="Calibri" panose="020F0502020204030204"/>
              </a:rPr>
              <a:t>T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32568D26-C775-E0D3-4821-18C229DB423F}"/>
              </a:ext>
            </a:extLst>
          </p:cNvPr>
          <p:cNvSpPr txBox="1"/>
          <p:nvPr/>
        </p:nvSpPr>
        <p:spPr>
          <a:xfrm>
            <a:off x="4228832" y="5345214"/>
            <a:ext cx="5196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sz="3600" b="1" dirty="0" err="1">
                <a:solidFill>
                  <a:srgbClr val="C00000"/>
                </a:solidFill>
                <a:latin typeface="Calibri" panose="020F0502020204030204"/>
              </a:rPr>
              <a:t>z</a:t>
            </a:r>
            <a:r>
              <a:rPr lang="en-US" sz="3600" b="1" i="1" baseline="-25000" dirty="0" err="1">
                <a:solidFill>
                  <a:srgbClr val="C00000"/>
                </a:solidFill>
                <a:latin typeface="Calibri" panose="020F0502020204030204"/>
              </a:rPr>
              <a:t>T</a:t>
            </a:r>
            <a:endParaRPr lang="en-US" sz="3600" b="1" i="1" dirty="0">
              <a:solidFill>
                <a:srgbClr val="C00000"/>
              </a:solidFill>
              <a:latin typeface="Calibri" panose="020F0502020204030204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3D60607D-3F9A-96FF-2F2E-A8D4E6A7A79D}"/>
              </a:ext>
            </a:extLst>
          </p:cNvPr>
          <p:cNvSpPr txBox="1"/>
          <p:nvPr/>
        </p:nvSpPr>
        <p:spPr>
          <a:xfrm>
            <a:off x="2269899" y="2837937"/>
            <a:ext cx="197966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Message Passing NN</a:t>
            </a:r>
            <a:endParaRPr kumimoji="0" lang="en-US" sz="1400" b="1" i="1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009447B1-EB4F-B61E-5C80-C57FC2FB86B5}"/>
              </a:ext>
            </a:extLst>
          </p:cNvPr>
          <p:cNvSpPr txBox="1"/>
          <p:nvPr/>
        </p:nvSpPr>
        <p:spPr>
          <a:xfrm>
            <a:off x="2260896" y="5912109"/>
            <a:ext cx="197966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1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</a:rPr>
              <a:t>Message Passing NN</a:t>
            </a:r>
            <a:endParaRPr kumimoji="0" lang="en-US" sz="1400" b="1" i="1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</a:endParaRPr>
          </a:p>
        </p:txBody>
      </p:sp>
      <p:sp>
        <p:nvSpPr>
          <p:cNvPr id="58" name="Rectangle 2">
            <a:extLst>
              <a:ext uri="{FF2B5EF4-FFF2-40B4-BE49-F238E27FC236}">
                <a16:creationId xmlns:a16="http://schemas.microsoft.com/office/drawing/2014/main" id="{E7C481E3-46C3-14DB-9C7D-0CCF620B4D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8378" y="131033"/>
            <a:ext cx="8340538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4400550" algn="l"/>
              </a:tabLst>
              <a:defRPr/>
            </a:pPr>
            <a:r>
              <a:rPr kumimoji="0" lang="en-US" sz="2600" b="1" i="1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/>
                <a:ea typeface="+mj-ea"/>
                <a:cs typeface="+mj-cs"/>
              </a:rPr>
              <a:t>Junction Tree Variational Autoencoder (JTVAE)</a:t>
            </a:r>
          </a:p>
        </p:txBody>
      </p:sp>
    </p:spTree>
    <p:extLst>
      <p:ext uri="{BB962C8B-B14F-4D97-AF65-F5344CB8AC3E}">
        <p14:creationId xmlns:p14="http://schemas.microsoft.com/office/powerpoint/2010/main" val="7708984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Rectangle 90">
            <a:extLst>
              <a:ext uri="{FF2B5EF4-FFF2-40B4-BE49-F238E27FC236}">
                <a16:creationId xmlns:a16="http://schemas.microsoft.com/office/drawing/2014/main" id="{48F69D28-202B-B65C-67EF-0C7E02F15F00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2" name="Picture 91">
            <a:extLst>
              <a:ext uri="{FF2B5EF4-FFF2-40B4-BE49-F238E27FC236}">
                <a16:creationId xmlns:a16="http://schemas.microsoft.com/office/drawing/2014/main" id="{C986226A-9B5C-1270-DD09-5278285FBB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2961" y="4635962"/>
            <a:ext cx="2045955" cy="2117207"/>
          </a:xfrm>
          <a:prstGeom prst="rect">
            <a:avLst/>
          </a:prstGeom>
        </p:spPr>
      </p:pic>
      <p:pic>
        <p:nvPicPr>
          <p:cNvPr id="93" name="Picture 92">
            <a:extLst>
              <a:ext uri="{FF2B5EF4-FFF2-40B4-BE49-F238E27FC236}">
                <a16:creationId xmlns:a16="http://schemas.microsoft.com/office/drawing/2014/main" id="{7CEF1EAD-3DC8-7A9F-1D90-FB869C064B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38" y="4264168"/>
            <a:ext cx="2506535" cy="2593827"/>
          </a:xfrm>
          <a:prstGeom prst="rect">
            <a:avLst/>
          </a:prstGeom>
        </p:spPr>
      </p:pic>
      <p:pic>
        <p:nvPicPr>
          <p:cNvPr id="94" name="Picture 93">
            <a:extLst>
              <a:ext uri="{FF2B5EF4-FFF2-40B4-BE49-F238E27FC236}">
                <a16:creationId xmlns:a16="http://schemas.microsoft.com/office/drawing/2014/main" id="{7A714568-7A48-66FA-D94E-426FF87C26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34" y="1177239"/>
            <a:ext cx="2510164" cy="2647394"/>
          </a:xfrm>
          <a:prstGeom prst="rect">
            <a:avLst/>
          </a:prstGeom>
        </p:spPr>
      </p:pic>
      <p:sp>
        <p:nvSpPr>
          <p:cNvPr id="95" name="Rectangle 94">
            <a:extLst>
              <a:ext uri="{FF2B5EF4-FFF2-40B4-BE49-F238E27FC236}">
                <a16:creationId xmlns:a16="http://schemas.microsoft.com/office/drawing/2014/main" id="{E16FC533-7699-131A-ED58-70E04D89E799}"/>
              </a:ext>
            </a:extLst>
          </p:cNvPr>
          <p:cNvSpPr/>
          <p:nvPr/>
        </p:nvSpPr>
        <p:spPr>
          <a:xfrm>
            <a:off x="0" y="3"/>
            <a:ext cx="9144000" cy="896505"/>
          </a:xfrm>
          <a:prstGeom prst="rect">
            <a:avLst/>
          </a:prstGeom>
          <a:gradFill flip="none" rotWithShape="1">
            <a:gsLst>
              <a:gs pos="0">
                <a:srgbClr val="142B2E"/>
              </a:gs>
              <a:gs pos="100000">
                <a:srgbClr val="28585E"/>
              </a:gs>
              <a:gs pos="85000">
                <a:srgbClr val="1E4146"/>
              </a:gs>
            </a:gsLst>
            <a:lin ang="0" scaled="1"/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kern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96" name="Rectangle 2">
            <a:extLst>
              <a:ext uri="{FF2B5EF4-FFF2-40B4-BE49-F238E27FC236}">
                <a16:creationId xmlns:a16="http://schemas.microsoft.com/office/drawing/2014/main" id="{B37C6F10-759C-57BA-E66B-72A1CF53BF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184123B6-6106-66F2-FC53-26C44DE61037}"/>
              </a:ext>
            </a:extLst>
          </p:cNvPr>
          <p:cNvSpPr/>
          <p:nvPr/>
        </p:nvSpPr>
        <p:spPr>
          <a:xfrm>
            <a:off x="8965" y="905435"/>
            <a:ext cx="3864422" cy="5952565"/>
          </a:xfrm>
          <a:prstGeom prst="rect">
            <a:avLst/>
          </a:prstGeom>
          <a:noFill/>
          <a:ln w="28575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8" name="Arrow: Right 97">
            <a:extLst>
              <a:ext uri="{FF2B5EF4-FFF2-40B4-BE49-F238E27FC236}">
                <a16:creationId xmlns:a16="http://schemas.microsoft.com/office/drawing/2014/main" id="{82E5732F-9DF8-1413-70A0-B06F04A3EB7C}"/>
              </a:ext>
            </a:extLst>
          </p:cNvPr>
          <p:cNvSpPr/>
          <p:nvPr/>
        </p:nvSpPr>
        <p:spPr>
          <a:xfrm>
            <a:off x="2995102" y="2278227"/>
            <a:ext cx="564268" cy="605269"/>
          </a:xfrm>
          <a:prstGeom prst="rightArrow">
            <a:avLst/>
          </a:prstGeom>
          <a:solidFill>
            <a:sysClr val="windowText" lastClr="000000">
              <a:lumMod val="95000"/>
              <a:lumOff val="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857BC2F2-A007-5118-8AE9-0E9698456CB8}"/>
              </a:ext>
            </a:extLst>
          </p:cNvPr>
          <p:cNvSpPr txBox="1"/>
          <p:nvPr/>
        </p:nvSpPr>
        <p:spPr>
          <a:xfrm>
            <a:off x="3602424" y="929927"/>
            <a:ext cx="186260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6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Latent Vectors</a:t>
            </a:r>
            <a:endParaRPr kumimoji="0" lang="en-US" sz="1600" b="1" i="1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100" name="Double Bracket 99">
            <a:extLst>
              <a:ext uri="{FF2B5EF4-FFF2-40B4-BE49-F238E27FC236}">
                <a16:creationId xmlns:a16="http://schemas.microsoft.com/office/drawing/2014/main" id="{466BC75C-ACD4-1EF7-420F-38BAE24CD3FD}"/>
              </a:ext>
            </a:extLst>
          </p:cNvPr>
          <p:cNvSpPr/>
          <p:nvPr/>
        </p:nvSpPr>
        <p:spPr>
          <a:xfrm>
            <a:off x="4213412" y="1631473"/>
            <a:ext cx="546847" cy="2447364"/>
          </a:xfrm>
          <a:prstGeom prst="bracketPair">
            <a:avLst/>
          </a:prstGeom>
          <a:noFill/>
          <a:ln w="381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1" name="Double Bracket 100">
            <a:extLst>
              <a:ext uri="{FF2B5EF4-FFF2-40B4-BE49-F238E27FC236}">
                <a16:creationId xmlns:a16="http://schemas.microsoft.com/office/drawing/2014/main" id="{02BF5CE6-4DC8-7266-6A73-9D8A452E3565}"/>
              </a:ext>
            </a:extLst>
          </p:cNvPr>
          <p:cNvSpPr/>
          <p:nvPr/>
        </p:nvSpPr>
        <p:spPr>
          <a:xfrm>
            <a:off x="4213412" y="4352365"/>
            <a:ext cx="546847" cy="2447364"/>
          </a:xfrm>
          <a:prstGeom prst="bracketPair">
            <a:avLst/>
          </a:prstGeom>
          <a:noFill/>
          <a:ln w="38100" cap="flat" cmpd="sng" algn="ctr">
            <a:solidFill>
              <a:srgbClr val="C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D3DB4BE6-D71F-A675-3D71-A723B69875BC}"/>
              </a:ext>
            </a:extLst>
          </p:cNvPr>
          <p:cNvSpPr txBox="1"/>
          <p:nvPr/>
        </p:nvSpPr>
        <p:spPr>
          <a:xfrm>
            <a:off x="4191903" y="2362536"/>
            <a:ext cx="5629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sz="3600" b="1" dirty="0" err="1">
                <a:solidFill>
                  <a:prstClr val="black"/>
                </a:solidFill>
                <a:latin typeface="Calibri" panose="020F0502020204030204"/>
              </a:rPr>
              <a:t>z</a:t>
            </a:r>
            <a:r>
              <a:rPr lang="en-US" sz="3600" b="1" i="1" baseline="-25000" dirty="0" err="1">
                <a:solidFill>
                  <a:prstClr val="black"/>
                </a:solidFill>
                <a:latin typeface="Calibri" panose="020F0502020204030204"/>
              </a:rPr>
              <a:t>G</a:t>
            </a:r>
            <a:endParaRPr lang="en-US" sz="3600" b="1" i="1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03" name="Arrow: Right 102">
            <a:extLst>
              <a:ext uri="{FF2B5EF4-FFF2-40B4-BE49-F238E27FC236}">
                <a16:creationId xmlns:a16="http://schemas.microsoft.com/office/drawing/2014/main" id="{44CD143C-F6C7-AA06-A5B6-AF2403D46A21}"/>
              </a:ext>
            </a:extLst>
          </p:cNvPr>
          <p:cNvSpPr/>
          <p:nvPr/>
        </p:nvSpPr>
        <p:spPr>
          <a:xfrm>
            <a:off x="2995102" y="5347296"/>
            <a:ext cx="564268" cy="605269"/>
          </a:xfrm>
          <a:prstGeom prst="rightArrow">
            <a:avLst/>
          </a:prstGeom>
          <a:solidFill>
            <a:srgbClr val="C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78938A5F-B5EE-3036-58B2-49EB6735A352}"/>
              </a:ext>
            </a:extLst>
          </p:cNvPr>
          <p:cNvSpPr txBox="1"/>
          <p:nvPr/>
        </p:nvSpPr>
        <p:spPr>
          <a:xfrm>
            <a:off x="499516" y="3462943"/>
            <a:ext cx="12077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sz="1600" i="1" dirty="0">
                <a:solidFill>
                  <a:prstClr val="black"/>
                </a:solidFill>
                <a:latin typeface="Calibri" panose="020F0502020204030204"/>
              </a:rPr>
              <a:t>+ other data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538DD828-2C5E-8EE3-13A3-1B5C0DF49317}"/>
              </a:ext>
            </a:extLst>
          </p:cNvPr>
          <p:cNvSpPr txBox="1"/>
          <p:nvPr/>
        </p:nvSpPr>
        <p:spPr>
          <a:xfrm>
            <a:off x="2815160" y="5024489"/>
            <a:ext cx="122823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1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</a:rPr>
              <a:t>Weights</a:t>
            </a:r>
            <a:endParaRPr kumimoji="0" lang="en-US" sz="1400" b="1" i="1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</a:endParaRPr>
          </a:p>
        </p:txBody>
      </p:sp>
      <p:sp>
        <p:nvSpPr>
          <p:cNvPr id="106" name="Arrow: Right 105">
            <a:extLst>
              <a:ext uri="{FF2B5EF4-FFF2-40B4-BE49-F238E27FC236}">
                <a16:creationId xmlns:a16="http://schemas.microsoft.com/office/drawing/2014/main" id="{21AD4807-A08C-0784-8735-E9E96E5CAFB5}"/>
              </a:ext>
            </a:extLst>
          </p:cNvPr>
          <p:cNvSpPr/>
          <p:nvPr/>
        </p:nvSpPr>
        <p:spPr>
          <a:xfrm rot="16200000">
            <a:off x="7806682" y="3785676"/>
            <a:ext cx="564268" cy="605269"/>
          </a:xfrm>
          <a:prstGeom prst="rightArrow">
            <a:avLst/>
          </a:prstGeom>
          <a:solidFill>
            <a:sysClr val="windowText" lastClr="000000">
              <a:lumMod val="95000"/>
              <a:lumOff val="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57C4336E-BE8F-AB27-C740-0AA6F55E27B8}"/>
              </a:ext>
            </a:extLst>
          </p:cNvPr>
          <p:cNvSpPr txBox="1"/>
          <p:nvPr/>
        </p:nvSpPr>
        <p:spPr>
          <a:xfrm>
            <a:off x="7102418" y="3498399"/>
            <a:ext cx="2022978" cy="307777"/>
          </a:xfrm>
          <a:prstGeom prst="rect">
            <a:avLst/>
          </a:prstGeom>
          <a:noFill/>
          <a:ln>
            <a:solidFill>
              <a:srgbClr val="FFFF00"/>
            </a:solidFill>
          </a:ln>
          <a:effectLst>
            <a:glow rad="228600">
              <a:srgbClr val="FFC000">
                <a:satMod val="175000"/>
                <a:alpha val="40000"/>
              </a:srgb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Parameters</a:t>
            </a:r>
            <a:endParaRPr kumimoji="0" lang="en-US" sz="1400" b="1" i="1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339DA498-BBFE-B223-CF4D-6A00180800B4}"/>
              </a:ext>
            </a:extLst>
          </p:cNvPr>
          <p:cNvSpPr txBox="1"/>
          <p:nvPr/>
        </p:nvSpPr>
        <p:spPr>
          <a:xfrm>
            <a:off x="8183547" y="5037438"/>
            <a:ext cx="6196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sz="4400" b="1" i="1" dirty="0">
                <a:solidFill>
                  <a:srgbClr val="C00000"/>
                </a:solidFill>
                <a:latin typeface="Calibri" panose="020F0502020204030204"/>
              </a:rPr>
              <a:t>T’</a:t>
            </a:r>
          </a:p>
        </p:txBody>
      </p:sp>
      <p:pic>
        <p:nvPicPr>
          <p:cNvPr id="109" name="Picture 108">
            <a:extLst>
              <a:ext uri="{FF2B5EF4-FFF2-40B4-BE49-F238E27FC236}">
                <a16:creationId xmlns:a16="http://schemas.microsoft.com/office/drawing/2014/main" id="{C2CF8EAA-3275-024B-D410-DABEC163F8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9115" y="1156123"/>
            <a:ext cx="2054068" cy="2166363"/>
          </a:xfrm>
          <a:prstGeom prst="rect">
            <a:avLst/>
          </a:prstGeom>
        </p:spPr>
      </p:pic>
      <p:sp>
        <p:nvSpPr>
          <p:cNvPr id="110" name="TextBox 109">
            <a:extLst>
              <a:ext uri="{FF2B5EF4-FFF2-40B4-BE49-F238E27FC236}">
                <a16:creationId xmlns:a16="http://schemas.microsoft.com/office/drawing/2014/main" id="{17ACD2FE-E479-83EC-36BC-1E2EE104CCE0}"/>
              </a:ext>
            </a:extLst>
          </p:cNvPr>
          <p:cNvSpPr txBox="1"/>
          <p:nvPr/>
        </p:nvSpPr>
        <p:spPr>
          <a:xfrm>
            <a:off x="8301131" y="1469863"/>
            <a:ext cx="68961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sz="4400" b="1" i="1" dirty="0">
                <a:solidFill>
                  <a:prstClr val="black"/>
                </a:solidFill>
                <a:latin typeface="Calibri" panose="020F0502020204030204"/>
              </a:rPr>
              <a:t>G’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D04BC0D2-17D0-94D4-D806-0A038FF6C207}"/>
              </a:ext>
            </a:extLst>
          </p:cNvPr>
          <p:cNvSpPr txBox="1"/>
          <p:nvPr/>
        </p:nvSpPr>
        <p:spPr>
          <a:xfrm>
            <a:off x="2652048" y="3843451"/>
            <a:ext cx="1428208" cy="584775"/>
          </a:xfrm>
          <a:prstGeom prst="rect">
            <a:avLst/>
          </a:prstGeom>
          <a:noFill/>
          <a:ln w="28575">
            <a:solidFill>
              <a:srgbClr val="006600"/>
            </a:solidFill>
          </a:ln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600" b="1" i="1" u="none" strike="noStrike" kern="0" cap="none" spc="0" normalizeH="0" baseline="0" noProof="0" dirty="0">
                <a:ln>
                  <a:noFill/>
                </a:ln>
                <a:solidFill>
                  <a:srgbClr val="006600"/>
                </a:solidFill>
                <a:effectLst/>
                <a:uLnTx/>
                <a:uFillTx/>
              </a:rPr>
              <a:t>Encoding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600" b="1" i="1" u="none" strike="noStrike" kern="0" cap="none" spc="0" normalizeH="0" baseline="0" noProof="0" dirty="0">
                <a:ln>
                  <a:noFill/>
                </a:ln>
                <a:solidFill>
                  <a:srgbClr val="006600"/>
                </a:solidFill>
                <a:effectLst/>
                <a:uLnTx/>
                <a:uFillTx/>
              </a:rPr>
              <a:t> * complex! *</a:t>
            </a:r>
            <a:endParaRPr kumimoji="0" lang="en-US" sz="1600" b="1" i="1" u="none" strike="noStrike" kern="0" cap="none" spc="0" normalizeH="0" baseline="0" noProof="0" dirty="0">
              <a:ln>
                <a:noFill/>
              </a:ln>
              <a:solidFill>
                <a:srgbClr val="006600"/>
              </a:solidFill>
              <a:effectLst/>
              <a:uLnTx/>
              <a:uFillTx/>
            </a:endParaRP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06CCB3C5-67D8-627B-B299-03846470306D}"/>
              </a:ext>
            </a:extLst>
          </p:cNvPr>
          <p:cNvSpPr txBox="1"/>
          <p:nvPr/>
        </p:nvSpPr>
        <p:spPr>
          <a:xfrm>
            <a:off x="2829502" y="1977263"/>
            <a:ext cx="110151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Weights</a:t>
            </a:r>
            <a:endParaRPr kumimoji="0" lang="en-US" sz="1400" b="1" i="1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F5BD03CD-6BD9-41FF-72E4-8F2CAB4D889D}"/>
              </a:ext>
            </a:extLst>
          </p:cNvPr>
          <p:cNvSpPr txBox="1"/>
          <p:nvPr/>
        </p:nvSpPr>
        <p:spPr>
          <a:xfrm>
            <a:off x="1533486" y="1508786"/>
            <a:ext cx="54373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sz="4400" b="1" i="1" dirty="0">
                <a:solidFill>
                  <a:prstClr val="black"/>
                </a:solidFill>
                <a:latin typeface="Calibri" panose="020F0502020204030204"/>
              </a:rPr>
              <a:t>G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FDC54B01-F6E7-D026-70B6-F9F39AAEAA63}"/>
              </a:ext>
            </a:extLst>
          </p:cNvPr>
          <p:cNvSpPr txBox="1"/>
          <p:nvPr/>
        </p:nvSpPr>
        <p:spPr>
          <a:xfrm>
            <a:off x="1584354" y="4678122"/>
            <a:ext cx="46358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sz="4400" b="1" i="1" dirty="0">
                <a:solidFill>
                  <a:srgbClr val="C00000"/>
                </a:solidFill>
                <a:latin typeface="Calibri" panose="020F0502020204030204"/>
              </a:rPr>
              <a:t>T</a:t>
            </a:r>
          </a:p>
        </p:txBody>
      </p:sp>
      <p:sp>
        <p:nvSpPr>
          <p:cNvPr id="116" name="Arrow: Right 115">
            <a:extLst>
              <a:ext uri="{FF2B5EF4-FFF2-40B4-BE49-F238E27FC236}">
                <a16:creationId xmlns:a16="http://schemas.microsoft.com/office/drawing/2014/main" id="{C32C3E45-D260-ED0E-04B8-5F7B0065DD6D}"/>
              </a:ext>
            </a:extLst>
          </p:cNvPr>
          <p:cNvSpPr/>
          <p:nvPr/>
        </p:nvSpPr>
        <p:spPr>
          <a:xfrm>
            <a:off x="5676054" y="5009938"/>
            <a:ext cx="564268" cy="605269"/>
          </a:xfrm>
          <a:prstGeom prst="rightArrow">
            <a:avLst/>
          </a:prstGeom>
          <a:solidFill>
            <a:srgbClr val="C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977AB052-48A2-4699-3C01-74C7FD5128DD}"/>
              </a:ext>
            </a:extLst>
          </p:cNvPr>
          <p:cNvSpPr txBox="1"/>
          <p:nvPr/>
        </p:nvSpPr>
        <p:spPr>
          <a:xfrm>
            <a:off x="4893415" y="4702162"/>
            <a:ext cx="2162258" cy="307777"/>
          </a:xfrm>
          <a:prstGeom prst="rect">
            <a:avLst/>
          </a:prstGeom>
          <a:noFill/>
          <a:ln>
            <a:solidFill>
              <a:srgbClr val="FFFF00"/>
            </a:solidFill>
          </a:ln>
          <a:effectLst>
            <a:glow rad="228600">
              <a:srgbClr val="FFC000">
                <a:satMod val="175000"/>
                <a:alpha val="40000"/>
              </a:srgb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1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</a:rPr>
              <a:t>Parameters</a:t>
            </a:r>
            <a:endParaRPr kumimoji="0" lang="en-US" sz="1400" b="1" i="1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</a:endParaRP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04660912-77BC-BBD6-F247-834B6EDBC393}"/>
              </a:ext>
            </a:extLst>
          </p:cNvPr>
          <p:cNvSpPr txBox="1"/>
          <p:nvPr/>
        </p:nvSpPr>
        <p:spPr>
          <a:xfrm>
            <a:off x="4921804" y="5658214"/>
            <a:ext cx="2162258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1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</a:rPr>
              <a:t>Build T’ one node/cluster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1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</a:rPr>
              <a:t>at a time with each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1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</a:rPr>
              <a:t>step maximizing 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1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</a:rPr>
              <a:t>&lt;</a:t>
            </a:r>
            <a:r>
              <a:rPr kumimoji="0" lang="pt-BR" sz="14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</a:rPr>
              <a:t>z</a:t>
            </a:r>
            <a:r>
              <a:rPr kumimoji="0" lang="pt-BR" sz="1400" b="1" i="1" u="none" strike="noStrike" kern="0" cap="none" spc="0" normalizeH="0" baseline="-2500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</a:rPr>
              <a:t>T</a:t>
            </a:r>
            <a:r>
              <a:rPr kumimoji="0" lang="pt-BR" sz="1400" b="1" i="1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</a:rPr>
              <a:t> | </a:t>
            </a:r>
            <a:r>
              <a:rPr kumimoji="0" lang="pt-BR" sz="14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</a:rPr>
              <a:t>z</a:t>
            </a:r>
            <a:r>
              <a:rPr kumimoji="0" lang="pt-BR" sz="1400" b="1" i="1" u="none" strike="noStrike" kern="0" cap="none" spc="0" normalizeH="0" baseline="-2500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</a:rPr>
              <a:t>T’</a:t>
            </a:r>
            <a:r>
              <a:rPr kumimoji="0" lang="pt-BR" sz="1400" b="1" i="1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</a:rPr>
              <a:t>&gt;</a:t>
            </a:r>
            <a:endParaRPr kumimoji="0" lang="en-US" sz="1400" b="1" i="1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</a:endParaRP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494670B7-A71F-74D6-ED23-71625208E8EB}"/>
              </a:ext>
            </a:extLst>
          </p:cNvPr>
          <p:cNvSpPr txBox="1"/>
          <p:nvPr/>
        </p:nvSpPr>
        <p:spPr>
          <a:xfrm>
            <a:off x="4875509" y="1598496"/>
            <a:ext cx="2100896" cy="1600438"/>
          </a:xfrm>
          <a:prstGeom prst="rect">
            <a:avLst/>
          </a:prstGeom>
          <a:noFill/>
          <a:ln>
            <a:solidFill>
              <a:srgbClr val="FFFF00"/>
            </a:solidFill>
          </a:ln>
          <a:effectLst>
            <a:glow rad="228600">
              <a:srgbClr val="FFC000">
                <a:satMod val="175000"/>
                <a:alpha val="40000"/>
              </a:srgb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1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</a:rPr>
              <a:t>Model/parameters trained 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1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</a:rPr>
              <a:t>by maximizing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1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</a:rPr>
              <a:t>&lt;G|G’&gt;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1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</a:rPr>
              <a:t>&amp;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1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</a:rPr>
              <a:t>&lt;T|T’&gt;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1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</a:rPr>
              <a:t>via Deep Learning</a:t>
            </a:r>
            <a:endParaRPr kumimoji="0" lang="en-US" sz="1400" b="1" i="1" u="none" strike="noStrike" kern="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</a:endParaRP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CA8F02D7-2F11-CF8C-E594-CE27AEE36A0C}"/>
              </a:ext>
            </a:extLst>
          </p:cNvPr>
          <p:cNvSpPr txBox="1"/>
          <p:nvPr/>
        </p:nvSpPr>
        <p:spPr>
          <a:xfrm>
            <a:off x="4228832" y="5345214"/>
            <a:ext cx="5196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sz="3600" b="1" dirty="0" err="1">
                <a:solidFill>
                  <a:srgbClr val="C00000"/>
                </a:solidFill>
                <a:latin typeface="Calibri" panose="020F0502020204030204"/>
              </a:rPr>
              <a:t>z</a:t>
            </a:r>
            <a:r>
              <a:rPr lang="en-US" sz="3600" b="1" i="1" baseline="-25000" dirty="0" err="1">
                <a:solidFill>
                  <a:srgbClr val="C00000"/>
                </a:solidFill>
                <a:latin typeface="Calibri" panose="020F0502020204030204"/>
              </a:rPr>
              <a:t>T</a:t>
            </a:r>
            <a:endParaRPr lang="en-US" sz="3600" b="1" i="1" dirty="0">
              <a:solidFill>
                <a:srgbClr val="C00000"/>
              </a:solidFill>
              <a:latin typeface="Calibri" panose="020F0502020204030204"/>
            </a:endParaRP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CB66B9AF-BD55-B450-75BF-523387BAB85B}"/>
              </a:ext>
            </a:extLst>
          </p:cNvPr>
          <p:cNvSpPr txBox="1"/>
          <p:nvPr/>
        </p:nvSpPr>
        <p:spPr>
          <a:xfrm>
            <a:off x="2269899" y="2837937"/>
            <a:ext cx="197966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Message Passing NN</a:t>
            </a:r>
            <a:endParaRPr kumimoji="0" lang="en-US" sz="1400" b="1" i="1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04038E53-7469-7021-2715-BF0795A965D7}"/>
              </a:ext>
            </a:extLst>
          </p:cNvPr>
          <p:cNvSpPr txBox="1"/>
          <p:nvPr/>
        </p:nvSpPr>
        <p:spPr>
          <a:xfrm>
            <a:off x="2260896" y="5912109"/>
            <a:ext cx="197966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1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</a:rPr>
              <a:t>Message Passing NN</a:t>
            </a:r>
            <a:endParaRPr kumimoji="0" lang="en-US" sz="1400" b="1" i="1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</a:endParaRPr>
          </a:p>
        </p:txBody>
      </p:sp>
      <p:sp>
        <p:nvSpPr>
          <p:cNvPr id="124" name="Rectangle 2">
            <a:extLst>
              <a:ext uri="{FF2B5EF4-FFF2-40B4-BE49-F238E27FC236}">
                <a16:creationId xmlns:a16="http://schemas.microsoft.com/office/drawing/2014/main" id="{4AFCE41A-6C55-E3C3-17A1-1D0A040858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8378" y="131033"/>
            <a:ext cx="8340538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4400550" algn="l"/>
              </a:tabLst>
              <a:defRPr/>
            </a:pPr>
            <a:r>
              <a:rPr kumimoji="0" lang="en-US" sz="2600" b="1" i="1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/>
                <a:ea typeface="+mj-ea"/>
                <a:cs typeface="+mj-cs"/>
              </a:rPr>
              <a:t>Junction Tree Variational Autoencoder (JTVAE)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D37A7ECD-8B1E-50F4-0584-8068FD3195DE}"/>
              </a:ext>
            </a:extLst>
          </p:cNvPr>
          <p:cNvSpPr txBox="1"/>
          <p:nvPr/>
        </p:nvSpPr>
        <p:spPr>
          <a:xfrm>
            <a:off x="5148463" y="3824633"/>
            <a:ext cx="1428208" cy="584775"/>
          </a:xfrm>
          <a:prstGeom prst="rect">
            <a:avLst/>
          </a:prstGeom>
          <a:noFill/>
          <a:ln w="28575">
            <a:solidFill>
              <a:srgbClr val="006600"/>
            </a:solidFill>
          </a:ln>
        </p:spPr>
        <p:txBody>
          <a:bodyPr wrap="square">
            <a:spAutoFit/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pt-BR" sz="1600" b="1" i="1" dirty="0">
                <a:solidFill>
                  <a:srgbClr val="006600"/>
                </a:solidFill>
                <a:latin typeface="Arial" charset="0"/>
              </a:rPr>
              <a:t>Decoding</a:t>
            </a:r>
          </a:p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pt-BR" sz="1600" b="1" i="1" dirty="0">
                <a:solidFill>
                  <a:srgbClr val="006600"/>
                </a:solidFill>
                <a:latin typeface="Arial" charset="0"/>
              </a:rPr>
              <a:t> * complex! *</a:t>
            </a:r>
            <a:endParaRPr lang="en-US" sz="1600" b="1" i="1" dirty="0">
              <a:solidFill>
                <a:srgbClr val="006600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47614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Rectangle 69">
            <a:extLst>
              <a:ext uri="{FF2B5EF4-FFF2-40B4-BE49-F238E27FC236}">
                <a16:creationId xmlns:a16="http://schemas.microsoft.com/office/drawing/2014/main" id="{5BEEACDC-2F9F-1498-3FA4-49408BAFEC4F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2653ACE-5633-0D29-0F01-7A1FD3119A67}"/>
              </a:ext>
            </a:extLst>
          </p:cNvPr>
          <p:cNvSpPr/>
          <p:nvPr/>
        </p:nvSpPr>
        <p:spPr>
          <a:xfrm>
            <a:off x="0" y="3"/>
            <a:ext cx="9144000" cy="896505"/>
          </a:xfrm>
          <a:prstGeom prst="rect">
            <a:avLst/>
          </a:prstGeom>
          <a:gradFill flip="none" rotWithShape="1">
            <a:gsLst>
              <a:gs pos="0">
                <a:srgbClr val="142B2E"/>
              </a:gs>
              <a:gs pos="100000">
                <a:srgbClr val="28585E"/>
              </a:gs>
              <a:gs pos="85000">
                <a:srgbClr val="1E4146"/>
              </a:gs>
            </a:gsLst>
            <a:lin ang="0" scaled="1"/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kern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38" name="Rectangle 2">
            <a:extLst>
              <a:ext uri="{FF2B5EF4-FFF2-40B4-BE49-F238E27FC236}">
                <a16:creationId xmlns:a16="http://schemas.microsoft.com/office/drawing/2014/main" id="{5769C241-933B-6E81-8CDC-54B69F7702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8378" y="131033"/>
            <a:ext cx="8340538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4400550" algn="l"/>
              </a:tabLst>
              <a:defRPr/>
            </a:pPr>
            <a:r>
              <a:rPr kumimoji="0" lang="en-US" sz="2600" b="1" i="1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 Light" panose="020F0302020204030204"/>
                <a:ea typeface="+mj-ea"/>
                <a:cs typeface="+mj-cs"/>
              </a:rPr>
              <a:t>Junction Tree Variational Autoencoder (JTVAE)</a:t>
            </a:r>
          </a:p>
        </p:txBody>
      </p:sp>
      <p:sp>
        <p:nvSpPr>
          <p:cNvPr id="39" name="Rectangle 2">
            <a:extLst>
              <a:ext uri="{FF2B5EF4-FFF2-40B4-BE49-F238E27FC236}">
                <a16:creationId xmlns:a16="http://schemas.microsoft.com/office/drawing/2014/main" id="{039A932C-8469-59FA-03BF-C4AF9AE6D2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57D5B72-6A31-170E-5430-9B76541EED1C}"/>
              </a:ext>
            </a:extLst>
          </p:cNvPr>
          <p:cNvSpPr/>
          <p:nvPr/>
        </p:nvSpPr>
        <p:spPr>
          <a:xfrm>
            <a:off x="0" y="3"/>
            <a:ext cx="9144000" cy="896505"/>
          </a:xfrm>
          <a:prstGeom prst="rect">
            <a:avLst/>
          </a:prstGeom>
          <a:gradFill flip="none" rotWithShape="1">
            <a:gsLst>
              <a:gs pos="0">
                <a:srgbClr val="142B2E"/>
              </a:gs>
              <a:gs pos="100000">
                <a:srgbClr val="28585E"/>
              </a:gs>
              <a:gs pos="85000">
                <a:srgbClr val="1E4146"/>
              </a:gs>
            </a:gsLst>
            <a:lin ang="0" scaled="1"/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kern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41" name="Rectangle 2">
            <a:extLst>
              <a:ext uri="{FF2B5EF4-FFF2-40B4-BE49-F238E27FC236}">
                <a16:creationId xmlns:a16="http://schemas.microsoft.com/office/drawing/2014/main" id="{C717EEB8-5C2D-D933-FD1B-CFDB4BE3FE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pic>
        <p:nvPicPr>
          <p:cNvPr id="44" name="Picture 43" descr="Circuit board background">
            <a:extLst>
              <a:ext uri="{FF2B5EF4-FFF2-40B4-BE49-F238E27FC236}">
                <a16:creationId xmlns:a16="http://schemas.microsoft.com/office/drawing/2014/main" id="{B2DFA4DB-830A-00B8-9172-72B62FFFE5E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rgbClr val="ED7D31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607362" y="1958184"/>
            <a:ext cx="2138899" cy="1385883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95000"/>
              </a:srgbClr>
            </a:outerShdw>
          </a:effectLst>
        </p:spPr>
      </p:pic>
      <p:sp>
        <p:nvSpPr>
          <p:cNvPr id="45" name="Arrow: Right 44">
            <a:extLst>
              <a:ext uri="{FF2B5EF4-FFF2-40B4-BE49-F238E27FC236}">
                <a16:creationId xmlns:a16="http://schemas.microsoft.com/office/drawing/2014/main" id="{D2DF5339-7A91-D41C-502F-8217FAE8E710}"/>
              </a:ext>
            </a:extLst>
          </p:cNvPr>
          <p:cNvSpPr/>
          <p:nvPr/>
        </p:nvSpPr>
        <p:spPr>
          <a:xfrm>
            <a:off x="1012575" y="2587642"/>
            <a:ext cx="857976" cy="579649"/>
          </a:xfrm>
          <a:prstGeom prst="rightArrow">
            <a:avLst/>
          </a:prstGeom>
          <a:solidFill>
            <a:srgbClr val="CC33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742C68C-3134-3E44-DFB3-697E00FCCE65}"/>
              </a:ext>
            </a:extLst>
          </p:cNvPr>
          <p:cNvSpPr txBox="1"/>
          <p:nvPr/>
        </p:nvSpPr>
        <p:spPr>
          <a:xfrm>
            <a:off x="957711" y="2218310"/>
            <a:ext cx="8674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srgbClr val="CC3300"/>
                </a:solidFill>
                <a:latin typeface="Calibri" panose="020F0502020204030204"/>
              </a:rPr>
              <a:t>Encode</a:t>
            </a:r>
          </a:p>
        </p:txBody>
      </p:sp>
      <p:sp>
        <p:nvSpPr>
          <p:cNvPr id="47" name="Double Brace 46">
            <a:extLst>
              <a:ext uri="{FF2B5EF4-FFF2-40B4-BE49-F238E27FC236}">
                <a16:creationId xmlns:a16="http://schemas.microsoft.com/office/drawing/2014/main" id="{A1CAE5F2-9ECA-931E-2525-3FE597169892}"/>
              </a:ext>
            </a:extLst>
          </p:cNvPr>
          <p:cNvSpPr/>
          <p:nvPr/>
        </p:nvSpPr>
        <p:spPr>
          <a:xfrm>
            <a:off x="76264" y="1862227"/>
            <a:ext cx="841542" cy="2060550"/>
          </a:xfrm>
          <a:prstGeom prst="bracePair">
            <a:avLst/>
          </a:prstGeom>
          <a:noFill/>
          <a:ln w="38100" cap="flat" cmpd="sng" algn="ctr">
            <a:solidFill>
              <a:srgbClr val="0000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0BDEB69-7BE4-14C9-1BE7-824D5051F428}"/>
              </a:ext>
            </a:extLst>
          </p:cNvPr>
          <p:cNvSpPr txBox="1"/>
          <p:nvPr/>
        </p:nvSpPr>
        <p:spPr>
          <a:xfrm rot="16200000">
            <a:off x="-513209" y="2554302"/>
            <a:ext cx="20126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srgbClr val="0000FF"/>
                </a:solidFill>
                <a:latin typeface="Calibri" panose="020F0502020204030204"/>
              </a:rPr>
              <a:t>Molecule List</a:t>
            </a:r>
          </a:p>
          <a:p>
            <a:pPr algn="ctr"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(known properties)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B65E2D1-E9C3-351D-FA1E-CAD699593DBF}"/>
              </a:ext>
            </a:extLst>
          </p:cNvPr>
          <p:cNvSpPr txBox="1"/>
          <p:nvPr/>
        </p:nvSpPr>
        <p:spPr>
          <a:xfrm>
            <a:off x="1720369" y="3804495"/>
            <a:ext cx="1914883" cy="7880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457200" fontAlgn="auto">
              <a:lnSpc>
                <a:spcPts val="18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srgbClr val="CC3300"/>
                </a:solidFill>
                <a:latin typeface="Calibri" panose="020F0502020204030204"/>
              </a:rPr>
              <a:t>Optimization in</a:t>
            </a:r>
          </a:p>
          <a:p>
            <a:pPr algn="ctr" defTabSz="457200" fontAlgn="auto">
              <a:lnSpc>
                <a:spcPts val="18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srgbClr val="CC3300"/>
                </a:solidFill>
                <a:latin typeface="Calibri" panose="020F0502020204030204"/>
              </a:rPr>
              <a:t>latent space using</a:t>
            </a:r>
          </a:p>
          <a:p>
            <a:pPr algn="ctr" defTabSz="457200" fontAlgn="auto">
              <a:lnSpc>
                <a:spcPts val="18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srgbClr val="CC3300"/>
                </a:solidFill>
                <a:latin typeface="Calibri" panose="020F0502020204030204"/>
              </a:rPr>
              <a:t>Second Model</a:t>
            </a:r>
          </a:p>
        </p:txBody>
      </p:sp>
      <p:sp>
        <p:nvSpPr>
          <p:cNvPr id="50" name="Arrow: Right 49">
            <a:extLst>
              <a:ext uri="{FF2B5EF4-FFF2-40B4-BE49-F238E27FC236}">
                <a16:creationId xmlns:a16="http://schemas.microsoft.com/office/drawing/2014/main" id="{8E8118D2-81E3-FFDD-8A4F-441C3AC51CBD}"/>
              </a:ext>
            </a:extLst>
          </p:cNvPr>
          <p:cNvSpPr/>
          <p:nvPr/>
        </p:nvSpPr>
        <p:spPr>
          <a:xfrm>
            <a:off x="3470493" y="2622460"/>
            <a:ext cx="857976" cy="579649"/>
          </a:xfrm>
          <a:prstGeom prst="rightArrow">
            <a:avLst/>
          </a:prstGeom>
          <a:solidFill>
            <a:srgbClr val="CC33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848B5981-00ED-1368-B113-82019BAD5F44}"/>
              </a:ext>
            </a:extLst>
          </p:cNvPr>
          <p:cNvSpPr txBox="1"/>
          <p:nvPr/>
        </p:nvSpPr>
        <p:spPr>
          <a:xfrm>
            <a:off x="4213952" y="2624143"/>
            <a:ext cx="1612364" cy="5572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457200" fontAlgn="auto">
              <a:lnSpc>
                <a:spcPts val="18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srgbClr val="CC3300"/>
                </a:solidFill>
                <a:latin typeface="Calibri" panose="020F0502020204030204"/>
              </a:rPr>
              <a:t>“Better” latent</a:t>
            </a:r>
          </a:p>
          <a:p>
            <a:pPr algn="ctr" defTabSz="457200" fontAlgn="auto">
              <a:lnSpc>
                <a:spcPts val="18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srgbClr val="CC3300"/>
                </a:solidFill>
                <a:latin typeface="Calibri" panose="020F0502020204030204"/>
              </a:rPr>
              <a:t>vectors</a:t>
            </a:r>
          </a:p>
        </p:txBody>
      </p:sp>
      <p:sp>
        <p:nvSpPr>
          <p:cNvPr id="52" name="Double Brace 51">
            <a:extLst>
              <a:ext uri="{FF2B5EF4-FFF2-40B4-BE49-F238E27FC236}">
                <a16:creationId xmlns:a16="http://schemas.microsoft.com/office/drawing/2014/main" id="{A48283A1-735F-A69C-6F06-7D9714201E0B}"/>
              </a:ext>
            </a:extLst>
          </p:cNvPr>
          <p:cNvSpPr/>
          <p:nvPr/>
        </p:nvSpPr>
        <p:spPr>
          <a:xfrm>
            <a:off x="6851045" y="1856518"/>
            <a:ext cx="639341" cy="2066259"/>
          </a:xfrm>
          <a:prstGeom prst="bracePair">
            <a:avLst/>
          </a:prstGeom>
          <a:noFill/>
          <a:ln w="38100" cap="flat" cmpd="sng" algn="ctr">
            <a:solidFill>
              <a:srgbClr val="3366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3" name="Arrow: Right 52">
            <a:extLst>
              <a:ext uri="{FF2B5EF4-FFF2-40B4-BE49-F238E27FC236}">
                <a16:creationId xmlns:a16="http://schemas.microsoft.com/office/drawing/2014/main" id="{9A658A08-C25B-1DB7-0EC1-E09877A27901}"/>
              </a:ext>
            </a:extLst>
          </p:cNvPr>
          <p:cNvSpPr/>
          <p:nvPr/>
        </p:nvSpPr>
        <p:spPr>
          <a:xfrm>
            <a:off x="5902889" y="2621234"/>
            <a:ext cx="857976" cy="579649"/>
          </a:xfrm>
          <a:prstGeom prst="rightArrow">
            <a:avLst/>
          </a:prstGeom>
          <a:solidFill>
            <a:srgbClr val="3366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D93F4B4D-D045-3223-92AD-ED07F847A1CE}"/>
              </a:ext>
            </a:extLst>
          </p:cNvPr>
          <p:cNvSpPr txBox="1"/>
          <p:nvPr/>
        </p:nvSpPr>
        <p:spPr>
          <a:xfrm>
            <a:off x="5838090" y="2218310"/>
            <a:ext cx="8942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srgbClr val="006600"/>
                </a:solidFill>
                <a:latin typeface="Calibri" panose="020F0502020204030204"/>
              </a:rPr>
              <a:t>Decode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F98BC6C4-359D-B085-A25E-B7610D8DC5DC}"/>
              </a:ext>
            </a:extLst>
          </p:cNvPr>
          <p:cNvSpPr txBox="1"/>
          <p:nvPr/>
        </p:nvSpPr>
        <p:spPr>
          <a:xfrm rot="16200000">
            <a:off x="6326793" y="2748037"/>
            <a:ext cx="1644810" cy="369332"/>
          </a:xfrm>
          <a:prstGeom prst="rect">
            <a:avLst/>
          </a:prstGeom>
          <a:noFill/>
          <a:ln>
            <a:solidFill>
              <a:sysClr val="window" lastClr="FFFFFF"/>
            </a:solidFill>
          </a:ln>
        </p:spPr>
        <p:txBody>
          <a:bodyPr wrap="non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0" cap="none" spc="0" normalizeH="0" baseline="0" noProof="0" dirty="0">
                <a:ln>
                  <a:noFill/>
                </a:ln>
                <a:solidFill>
                  <a:srgbClr val="336600"/>
                </a:solidFill>
                <a:effectLst/>
                <a:uLnTx/>
                <a:uFillTx/>
                <a:latin typeface="Calibri" panose="020F0502020204030204"/>
              </a:rPr>
              <a:t>New Molecules</a:t>
            </a:r>
          </a:p>
        </p:txBody>
      </p:sp>
      <p:sp>
        <p:nvSpPr>
          <p:cNvPr id="56" name="Arrow: Right 55">
            <a:extLst>
              <a:ext uri="{FF2B5EF4-FFF2-40B4-BE49-F238E27FC236}">
                <a16:creationId xmlns:a16="http://schemas.microsoft.com/office/drawing/2014/main" id="{36E3A5D7-2628-C42D-1B82-90A55A361A21}"/>
              </a:ext>
            </a:extLst>
          </p:cNvPr>
          <p:cNvSpPr/>
          <p:nvPr/>
        </p:nvSpPr>
        <p:spPr>
          <a:xfrm>
            <a:off x="917806" y="943340"/>
            <a:ext cx="7078712" cy="638338"/>
          </a:xfrm>
          <a:prstGeom prst="rightArrow">
            <a:avLst/>
          </a:prstGeom>
          <a:solidFill>
            <a:sysClr val="windowText" lastClr="000000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CBDB2FC-CC12-10FC-CE54-7E1CDDD7ABBF}"/>
              </a:ext>
            </a:extLst>
          </p:cNvPr>
          <p:cNvSpPr txBox="1"/>
          <p:nvPr/>
        </p:nvSpPr>
        <p:spPr>
          <a:xfrm>
            <a:off x="3913793" y="1082381"/>
            <a:ext cx="11860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srgbClr val="FFFF00"/>
                </a:solidFill>
                <a:latin typeface="Calibri" panose="020F0502020204030204"/>
              </a:rPr>
              <a:t>iteration 0</a:t>
            </a:r>
          </a:p>
        </p:txBody>
      </p:sp>
      <p:pic>
        <p:nvPicPr>
          <p:cNvPr id="58" name="Picture 57" descr="Shape&#10;&#10;Description automatically generated with low confidence">
            <a:extLst>
              <a:ext uri="{FF2B5EF4-FFF2-40B4-BE49-F238E27FC236}">
                <a16:creationId xmlns:a16="http://schemas.microsoft.com/office/drawing/2014/main" id="{5720C302-F57C-4808-8B84-33461A81EE0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duotone>
              <a:prstClr val="black"/>
              <a:srgbClr val="44546A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6993" y="2556955"/>
            <a:ext cx="1107206" cy="973130"/>
          </a:xfrm>
          <a:prstGeom prst="rect">
            <a:avLst/>
          </a:prstGeom>
        </p:spPr>
      </p:pic>
      <p:sp>
        <p:nvSpPr>
          <p:cNvPr id="59" name="TextBox 58">
            <a:extLst>
              <a:ext uri="{FF2B5EF4-FFF2-40B4-BE49-F238E27FC236}">
                <a16:creationId xmlns:a16="http://schemas.microsoft.com/office/drawing/2014/main" id="{E2283518-A7A9-46D2-732B-432BA21539BA}"/>
              </a:ext>
            </a:extLst>
          </p:cNvPr>
          <p:cNvSpPr txBox="1"/>
          <p:nvPr/>
        </p:nvSpPr>
        <p:spPr>
          <a:xfrm>
            <a:off x="7753925" y="3535910"/>
            <a:ext cx="112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prstClr val="black"/>
                </a:solidFill>
                <a:latin typeface="Calibri" panose="020F0502020204030204"/>
              </a:rPr>
              <a:t>Check out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B93BA361-5FAF-2A66-EA5A-930079132795}"/>
              </a:ext>
            </a:extLst>
          </p:cNvPr>
          <p:cNvSpPr txBox="1"/>
          <p:nvPr/>
        </p:nvSpPr>
        <p:spPr>
          <a:xfrm rot="17937293">
            <a:off x="8400217" y="2372596"/>
            <a:ext cx="5918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prstClr val="black"/>
                </a:solidFill>
                <a:latin typeface="Calibri" panose="020F0502020204030204"/>
              </a:rPr>
              <a:t>C(O)F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6018F62-E913-4F71-74C8-1C432F6A13B7}"/>
              </a:ext>
            </a:extLst>
          </p:cNvPr>
          <p:cNvSpPr txBox="1"/>
          <p:nvPr/>
        </p:nvSpPr>
        <p:spPr>
          <a:xfrm rot="14617894">
            <a:off x="7715989" y="2363079"/>
            <a:ext cx="5822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prstClr val="black"/>
                </a:solidFill>
                <a:latin typeface="Calibri" panose="020F0502020204030204"/>
              </a:rPr>
              <a:t>CC#N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5C12E94D-4A9B-C59F-4299-AB319246E765}"/>
              </a:ext>
            </a:extLst>
          </p:cNvPr>
          <p:cNvSpPr txBox="1"/>
          <p:nvPr/>
        </p:nvSpPr>
        <p:spPr>
          <a:xfrm rot="16200000">
            <a:off x="8022757" y="2418084"/>
            <a:ext cx="4459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sz="1400" b="1" dirty="0" err="1">
                <a:solidFill>
                  <a:prstClr val="black"/>
                </a:solidFill>
                <a:latin typeface="Calibri" panose="020F0502020204030204"/>
              </a:rPr>
              <a:t>OCl</a:t>
            </a:r>
            <a:endParaRPr lang="en-US" sz="1400" b="1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F1AED712-9223-30F6-3D80-BD07F8EB46C5}"/>
              </a:ext>
            </a:extLst>
          </p:cNvPr>
          <p:cNvSpPr txBox="1"/>
          <p:nvPr/>
        </p:nvSpPr>
        <p:spPr>
          <a:xfrm rot="16658580">
            <a:off x="8098026" y="2266864"/>
            <a:ext cx="7617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prstClr val="black"/>
                </a:solidFill>
                <a:latin typeface="Calibri" panose="020F0502020204030204"/>
              </a:rPr>
              <a:t>c3n2)c1</a:t>
            </a:r>
          </a:p>
        </p:txBody>
      </p:sp>
      <p:sp>
        <p:nvSpPr>
          <p:cNvPr id="64" name="Trapezoid 63">
            <a:extLst>
              <a:ext uri="{FF2B5EF4-FFF2-40B4-BE49-F238E27FC236}">
                <a16:creationId xmlns:a16="http://schemas.microsoft.com/office/drawing/2014/main" id="{2492E994-9E49-4027-D21E-BBEBF85D4544}"/>
              </a:ext>
            </a:extLst>
          </p:cNvPr>
          <p:cNvSpPr/>
          <p:nvPr/>
        </p:nvSpPr>
        <p:spPr>
          <a:xfrm flipV="1">
            <a:off x="7916223" y="2719341"/>
            <a:ext cx="857976" cy="383433"/>
          </a:xfrm>
          <a:prstGeom prst="trapezoid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6" name="Arrow: Bent 65">
            <a:extLst>
              <a:ext uri="{FF2B5EF4-FFF2-40B4-BE49-F238E27FC236}">
                <a16:creationId xmlns:a16="http://schemas.microsoft.com/office/drawing/2014/main" id="{E225F0D2-4BF5-A5B6-73E3-F70FBC680C92}"/>
              </a:ext>
            </a:extLst>
          </p:cNvPr>
          <p:cNvSpPr/>
          <p:nvPr/>
        </p:nvSpPr>
        <p:spPr>
          <a:xfrm rot="4650608">
            <a:off x="7584458" y="1670473"/>
            <a:ext cx="701210" cy="681044"/>
          </a:xfrm>
          <a:prstGeom prst="bentArrow">
            <a:avLst>
              <a:gd name="adj1" fmla="val 25000"/>
              <a:gd name="adj2" fmla="val 29640"/>
              <a:gd name="adj3" fmla="val 35566"/>
              <a:gd name="adj4" fmla="val 43750"/>
            </a:avLst>
          </a:prstGeom>
          <a:solidFill>
            <a:sysClr val="windowText" lastClr="000000"/>
          </a:solidFill>
          <a:ln w="1270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9B5EE2D6-F3D8-8373-5373-B5FD1B8C8C78}"/>
              </a:ext>
            </a:extLst>
          </p:cNvPr>
          <p:cNvSpPr txBox="1"/>
          <p:nvPr/>
        </p:nvSpPr>
        <p:spPr>
          <a:xfrm>
            <a:off x="1892835" y="1503587"/>
            <a:ext cx="154709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prstClr val="white"/>
                </a:solidFill>
                <a:latin typeface="Calibri" panose="020F0502020204030204"/>
              </a:rPr>
              <a:t>Train Second Model that tries to correlate </a:t>
            </a:r>
            <a:r>
              <a:rPr lang="en-US" b="1" i="1" dirty="0">
                <a:solidFill>
                  <a:srgbClr val="FFFF00"/>
                </a:solidFill>
                <a:latin typeface="Calibri" panose="020F0502020204030204"/>
              </a:rPr>
              <a:t>Latent Vectors</a:t>
            </a:r>
          </a:p>
          <a:p>
            <a:pPr algn="ctr" defTabSz="457200" fontAlgn="auto">
              <a:spcBef>
                <a:spcPts val="0"/>
              </a:spcBef>
              <a:spcAft>
                <a:spcPts val="0"/>
              </a:spcAft>
            </a:pPr>
            <a:endParaRPr lang="en-US" b="1" i="1" dirty="0">
              <a:solidFill>
                <a:srgbClr val="FFFF00"/>
              </a:solidFill>
              <a:latin typeface="Calibri" panose="020F0502020204030204"/>
            </a:endParaRPr>
          </a:p>
          <a:p>
            <a:pPr algn="ctr" defTabSz="457200" fontAlgn="auto">
              <a:spcBef>
                <a:spcPts val="0"/>
              </a:spcBef>
              <a:spcAft>
                <a:spcPts val="0"/>
              </a:spcAft>
            </a:pPr>
            <a:endParaRPr lang="en-US" b="1" i="1" dirty="0">
              <a:solidFill>
                <a:srgbClr val="FFFF00"/>
              </a:solidFill>
              <a:latin typeface="Calibri" panose="020F0502020204030204"/>
            </a:endParaRPr>
          </a:p>
          <a:p>
            <a:pPr algn="ctr"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srgbClr val="FFFF00"/>
                </a:solidFill>
                <a:latin typeface="Calibri" panose="020F0502020204030204"/>
              </a:rPr>
              <a:t>Properties</a:t>
            </a:r>
          </a:p>
        </p:txBody>
      </p:sp>
      <p:sp>
        <p:nvSpPr>
          <p:cNvPr id="69" name="Arrow: Right 68">
            <a:extLst>
              <a:ext uri="{FF2B5EF4-FFF2-40B4-BE49-F238E27FC236}">
                <a16:creationId xmlns:a16="http://schemas.microsoft.com/office/drawing/2014/main" id="{541FFD84-89A9-4437-C16B-C711BCB37EEB}"/>
              </a:ext>
            </a:extLst>
          </p:cNvPr>
          <p:cNvSpPr/>
          <p:nvPr/>
        </p:nvSpPr>
        <p:spPr>
          <a:xfrm rot="5400000">
            <a:off x="2386297" y="2987392"/>
            <a:ext cx="581027" cy="471647"/>
          </a:xfrm>
          <a:prstGeom prst="rightArrow">
            <a:avLst/>
          </a:prstGeom>
          <a:solidFill>
            <a:srgbClr val="FFFF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1" name="Rectangle 2">
            <a:extLst>
              <a:ext uri="{FF2B5EF4-FFF2-40B4-BE49-F238E27FC236}">
                <a16:creationId xmlns:a16="http://schemas.microsoft.com/office/drawing/2014/main" id="{1E63C4F3-C968-2380-54CE-6E53F28B59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7806" y="135763"/>
            <a:ext cx="8340538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4400550" algn="l"/>
              </a:tabLst>
              <a:defRPr/>
            </a:pPr>
            <a:r>
              <a:rPr kumimoji="0" lang="en-US" sz="2600" b="1" i="1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/>
                <a:ea typeface="+mj-ea"/>
                <a:cs typeface="+mj-cs"/>
              </a:rPr>
              <a:t>Generative Molecular Design (GMD)</a:t>
            </a:r>
          </a:p>
        </p:txBody>
      </p:sp>
    </p:spTree>
    <p:extLst>
      <p:ext uri="{BB962C8B-B14F-4D97-AF65-F5344CB8AC3E}">
        <p14:creationId xmlns:p14="http://schemas.microsoft.com/office/powerpoint/2010/main" val="25413432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19F1D859-3804-1C59-23AF-FB34801CC79C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466F123-736A-593F-EB1C-E82D973C62EF}"/>
              </a:ext>
            </a:extLst>
          </p:cNvPr>
          <p:cNvSpPr/>
          <p:nvPr/>
        </p:nvSpPr>
        <p:spPr>
          <a:xfrm>
            <a:off x="0" y="3"/>
            <a:ext cx="9144000" cy="896505"/>
          </a:xfrm>
          <a:prstGeom prst="rect">
            <a:avLst/>
          </a:prstGeom>
          <a:gradFill flip="none" rotWithShape="1">
            <a:gsLst>
              <a:gs pos="0">
                <a:srgbClr val="142B2E"/>
              </a:gs>
              <a:gs pos="100000">
                <a:srgbClr val="28585E"/>
              </a:gs>
              <a:gs pos="85000">
                <a:srgbClr val="1E4146"/>
              </a:gs>
            </a:gsLst>
            <a:lin ang="0" scaled="1"/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kern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31" name="Rectangle 2">
            <a:extLst>
              <a:ext uri="{FF2B5EF4-FFF2-40B4-BE49-F238E27FC236}">
                <a16:creationId xmlns:a16="http://schemas.microsoft.com/office/drawing/2014/main" id="{F1CCDDFE-E7CE-5C41-BB7D-BFC08A5369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8378" y="131033"/>
            <a:ext cx="8340538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4400550" algn="l"/>
              </a:tabLst>
              <a:defRPr/>
            </a:pPr>
            <a:r>
              <a:rPr kumimoji="0" lang="en-US" sz="2600" b="1" i="1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 Light" panose="020F0302020204030204"/>
                <a:ea typeface="+mj-ea"/>
                <a:cs typeface="+mj-cs"/>
              </a:rPr>
              <a:t>Junction Tree Variational Autoencoder (JTVAE)</a:t>
            </a:r>
          </a:p>
        </p:txBody>
      </p:sp>
      <p:sp>
        <p:nvSpPr>
          <p:cNvPr id="32" name="Rectangle 2">
            <a:extLst>
              <a:ext uri="{FF2B5EF4-FFF2-40B4-BE49-F238E27FC236}">
                <a16:creationId xmlns:a16="http://schemas.microsoft.com/office/drawing/2014/main" id="{D67320D9-DD91-5483-414D-B02C964E79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AAD00D3-22F0-6E72-7888-67533045D84C}"/>
              </a:ext>
            </a:extLst>
          </p:cNvPr>
          <p:cNvSpPr/>
          <p:nvPr/>
        </p:nvSpPr>
        <p:spPr>
          <a:xfrm>
            <a:off x="0" y="3"/>
            <a:ext cx="9144000" cy="896505"/>
          </a:xfrm>
          <a:prstGeom prst="rect">
            <a:avLst/>
          </a:prstGeom>
          <a:gradFill flip="none" rotWithShape="1">
            <a:gsLst>
              <a:gs pos="0">
                <a:srgbClr val="142B2E"/>
              </a:gs>
              <a:gs pos="100000">
                <a:srgbClr val="28585E"/>
              </a:gs>
              <a:gs pos="85000">
                <a:srgbClr val="1E4146"/>
              </a:gs>
            </a:gsLst>
            <a:lin ang="0" scaled="1"/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kern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34" name="Rectangle 2">
            <a:extLst>
              <a:ext uri="{FF2B5EF4-FFF2-40B4-BE49-F238E27FC236}">
                <a16:creationId xmlns:a16="http://schemas.microsoft.com/office/drawing/2014/main" id="{A832D20A-44A1-305B-C79D-BAE5D98A43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35" name="Arrow: U-Turn 34">
            <a:extLst>
              <a:ext uri="{FF2B5EF4-FFF2-40B4-BE49-F238E27FC236}">
                <a16:creationId xmlns:a16="http://schemas.microsoft.com/office/drawing/2014/main" id="{41193426-91FC-0EBD-F799-16D822B26899}"/>
              </a:ext>
            </a:extLst>
          </p:cNvPr>
          <p:cNvSpPr/>
          <p:nvPr/>
        </p:nvSpPr>
        <p:spPr>
          <a:xfrm flipH="1" flipV="1">
            <a:off x="327685" y="4008888"/>
            <a:ext cx="7071872" cy="944786"/>
          </a:xfrm>
          <a:prstGeom prst="uturnArrow">
            <a:avLst>
              <a:gd name="adj1" fmla="val 36208"/>
              <a:gd name="adj2" fmla="val 25000"/>
              <a:gd name="adj3" fmla="val 44574"/>
              <a:gd name="adj4" fmla="val 74404"/>
              <a:gd name="adj5" fmla="val 100000"/>
            </a:avLst>
          </a:prstGeom>
          <a:solidFill>
            <a:sysClr val="windowText" lastClr="000000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>
            <a:innerShdw blurRad="63500" dist="50800" dir="8100000">
              <a:prstClr val="black">
                <a:alpha val="50000"/>
              </a:prstClr>
            </a:innerShd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6" name="Picture 35" descr="Circuit board background">
            <a:extLst>
              <a:ext uri="{FF2B5EF4-FFF2-40B4-BE49-F238E27FC236}">
                <a16:creationId xmlns:a16="http://schemas.microsoft.com/office/drawing/2014/main" id="{CDEE840E-D0B4-F725-5D4D-DD4F4D8EC2F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rgbClr val="ED7D31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607362" y="1958184"/>
            <a:ext cx="2138899" cy="1385883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95000"/>
              </a:srgbClr>
            </a:outerShdw>
          </a:effectLst>
        </p:spPr>
      </p:pic>
      <p:sp>
        <p:nvSpPr>
          <p:cNvPr id="37" name="Arrow: Right 36">
            <a:extLst>
              <a:ext uri="{FF2B5EF4-FFF2-40B4-BE49-F238E27FC236}">
                <a16:creationId xmlns:a16="http://schemas.microsoft.com/office/drawing/2014/main" id="{580486C3-6227-BB00-12D8-C21B2D54E861}"/>
              </a:ext>
            </a:extLst>
          </p:cNvPr>
          <p:cNvSpPr/>
          <p:nvPr/>
        </p:nvSpPr>
        <p:spPr>
          <a:xfrm>
            <a:off x="1012575" y="2587642"/>
            <a:ext cx="857976" cy="579649"/>
          </a:xfrm>
          <a:prstGeom prst="rightArrow">
            <a:avLst/>
          </a:prstGeom>
          <a:solidFill>
            <a:srgbClr val="CC33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2C32F3B-84C7-6A59-5223-69B96297B6B4}"/>
              </a:ext>
            </a:extLst>
          </p:cNvPr>
          <p:cNvSpPr txBox="1"/>
          <p:nvPr/>
        </p:nvSpPr>
        <p:spPr>
          <a:xfrm>
            <a:off x="957711" y="2218310"/>
            <a:ext cx="8674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srgbClr val="CC3300"/>
                </a:solidFill>
                <a:latin typeface="Calibri" panose="020F0502020204030204"/>
              </a:rPr>
              <a:t>Encode</a:t>
            </a:r>
          </a:p>
        </p:txBody>
      </p:sp>
      <p:sp>
        <p:nvSpPr>
          <p:cNvPr id="39" name="Double Brace 38">
            <a:extLst>
              <a:ext uri="{FF2B5EF4-FFF2-40B4-BE49-F238E27FC236}">
                <a16:creationId xmlns:a16="http://schemas.microsoft.com/office/drawing/2014/main" id="{192A3022-28E8-C1ED-8ABB-58C523621175}"/>
              </a:ext>
            </a:extLst>
          </p:cNvPr>
          <p:cNvSpPr/>
          <p:nvPr/>
        </p:nvSpPr>
        <p:spPr>
          <a:xfrm>
            <a:off x="76264" y="1862227"/>
            <a:ext cx="841542" cy="2060550"/>
          </a:xfrm>
          <a:prstGeom prst="bracePair">
            <a:avLst/>
          </a:prstGeom>
          <a:noFill/>
          <a:ln w="38100" cap="flat" cmpd="sng" algn="ctr">
            <a:solidFill>
              <a:srgbClr val="0000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217F8E1-938F-929D-8B76-A369F8CC4539}"/>
              </a:ext>
            </a:extLst>
          </p:cNvPr>
          <p:cNvSpPr txBox="1"/>
          <p:nvPr/>
        </p:nvSpPr>
        <p:spPr>
          <a:xfrm rot="16200000">
            <a:off x="-513209" y="2554302"/>
            <a:ext cx="20126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srgbClr val="0000FF"/>
                </a:solidFill>
                <a:latin typeface="Calibri" panose="020F0502020204030204"/>
              </a:rPr>
              <a:t>Molecule List</a:t>
            </a:r>
          </a:p>
          <a:p>
            <a:pPr algn="ctr"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(known properties)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9872F57-BD37-2530-DC65-000B2F4078E1}"/>
              </a:ext>
            </a:extLst>
          </p:cNvPr>
          <p:cNvSpPr txBox="1"/>
          <p:nvPr/>
        </p:nvSpPr>
        <p:spPr>
          <a:xfrm>
            <a:off x="1720369" y="3804495"/>
            <a:ext cx="1914883" cy="7880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457200" fontAlgn="auto">
              <a:lnSpc>
                <a:spcPts val="18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srgbClr val="CC3300"/>
                </a:solidFill>
                <a:latin typeface="Calibri" panose="020F0502020204030204"/>
              </a:rPr>
              <a:t>Optimization in</a:t>
            </a:r>
          </a:p>
          <a:p>
            <a:pPr algn="ctr" defTabSz="457200" fontAlgn="auto">
              <a:lnSpc>
                <a:spcPts val="18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srgbClr val="CC3300"/>
                </a:solidFill>
                <a:latin typeface="Calibri" panose="020F0502020204030204"/>
              </a:rPr>
              <a:t>latent space using</a:t>
            </a:r>
          </a:p>
          <a:p>
            <a:pPr algn="ctr" defTabSz="457200" fontAlgn="auto">
              <a:lnSpc>
                <a:spcPts val="18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srgbClr val="CC3300"/>
                </a:solidFill>
                <a:latin typeface="Calibri" panose="020F0502020204030204"/>
              </a:rPr>
              <a:t>Second Model</a:t>
            </a:r>
          </a:p>
        </p:txBody>
      </p:sp>
      <p:sp>
        <p:nvSpPr>
          <p:cNvPr id="42" name="Arrow: Right 41">
            <a:extLst>
              <a:ext uri="{FF2B5EF4-FFF2-40B4-BE49-F238E27FC236}">
                <a16:creationId xmlns:a16="http://schemas.microsoft.com/office/drawing/2014/main" id="{6A8DE24E-3A70-4E41-0851-4ED86ED5BE1F}"/>
              </a:ext>
            </a:extLst>
          </p:cNvPr>
          <p:cNvSpPr/>
          <p:nvPr/>
        </p:nvSpPr>
        <p:spPr>
          <a:xfrm>
            <a:off x="3470493" y="2622460"/>
            <a:ext cx="857976" cy="579649"/>
          </a:xfrm>
          <a:prstGeom prst="rightArrow">
            <a:avLst/>
          </a:prstGeom>
          <a:solidFill>
            <a:srgbClr val="CC33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D3F9EED-2238-43DF-CED0-E9981F231CF1}"/>
              </a:ext>
            </a:extLst>
          </p:cNvPr>
          <p:cNvSpPr txBox="1"/>
          <p:nvPr/>
        </p:nvSpPr>
        <p:spPr>
          <a:xfrm>
            <a:off x="4213952" y="2624143"/>
            <a:ext cx="1612364" cy="5572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457200" fontAlgn="auto">
              <a:lnSpc>
                <a:spcPts val="18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srgbClr val="CC3300"/>
                </a:solidFill>
                <a:latin typeface="Calibri" panose="020F0502020204030204"/>
              </a:rPr>
              <a:t>“Better” latent</a:t>
            </a:r>
          </a:p>
          <a:p>
            <a:pPr algn="ctr" defTabSz="457200" fontAlgn="auto">
              <a:lnSpc>
                <a:spcPts val="18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srgbClr val="CC3300"/>
                </a:solidFill>
                <a:latin typeface="Calibri" panose="020F0502020204030204"/>
              </a:rPr>
              <a:t>vectors</a:t>
            </a:r>
          </a:p>
        </p:txBody>
      </p:sp>
      <p:sp>
        <p:nvSpPr>
          <p:cNvPr id="44" name="Double Brace 43">
            <a:extLst>
              <a:ext uri="{FF2B5EF4-FFF2-40B4-BE49-F238E27FC236}">
                <a16:creationId xmlns:a16="http://schemas.microsoft.com/office/drawing/2014/main" id="{D2A0E6C4-3699-76E6-0B0B-6D71C716E275}"/>
              </a:ext>
            </a:extLst>
          </p:cNvPr>
          <p:cNvSpPr/>
          <p:nvPr/>
        </p:nvSpPr>
        <p:spPr>
          <a:xfrm>
            <a:off x="6851045" y="1856518"/>
            <a:ext cx="639341" cy="2066259"/>
          </a:xfrm>
          <a:prstGeom prst="bracePair">
            <a:avLst/>
          </a:prstGeom>
          <a:noFill/>
          <a:ln w="38100" cap="flat" cmpd="sng" algn="ctr">
            <a:solidFill>
              <a:srgbClr val="3366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5" name="Arrow: Right 44">
            <a:extLst>
              <a:ext uri="{FF2B5EF4-FFF2-40B4-BE49-F238E27FC236}">
                <a16:creationId xmlns:a16="http://schemas.microsoft.com/office/drawing/2014/main" id="{5CBD7B1A-9DA7-FF71-6787-F804A08172F6}"/>
              </a:ext>
            </a:extLst>
          </p:cNvPr>
          <p:cNvSpPr/>
          <p:nvPr/>
        </p:nvSpPr>
        <p:spPr>
          <a:xfrm>
            <a:off x="5902889" y="2621234"/>
            <a:ext cx="857976" cy="579649"/>
          </a:xfrm>
          <a:prstGeom prst="rightArrow">
            <a:avLst/>
          </a:prstGeom>
          <a:solidFill>
            <a:srgbClr val="3366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65AFA60-7A86-3257-6EB1-D0DFA9C2DC8E}"/>
              </a:ext>
            </a:extLst>
          </p:cNvPr>
          <p:cNvSpPr txBox="1"/>
          <p:nvPr/>
        </p:nvSpPr>
        <p:spPr>
          <a:xfrm>
            <a:off x="5838090" y="2218310"/>
            <a:ext cx="8942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srgbClr val="006600"/>
                </a:solidFill>
                <a:latin typeface="Calibri" panose="020F0502020204030204"/>
              </a:rPr>
              <a:t>Decode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2CCB733-C394-DCE6-2AF4-188A4B74FAC0}"/>
              </a:ext>
            </a:extLst>
          </p:cNvPr>
          <p:cNvSpPr txBox="1"/>
          <p:nvPr/>
        </p:nvSpPr>
        <p:spPr>
          <a:xfrm rot="16200000">
            <a:off x="6326793" y="2748037"/>
            <a:ext cx="1644810" cy="369332"/>
          </a:xfrm>
          <a:prstGeom prst="rect">
            <a:avLst/>
          </a:prstGeom>
          <a:noFill/>
          <a:ln>
            <a:solidFill>
              <a:sysClr val="window" lastClr="FFFFFF"/>
            </a:solidFill>
          </a:ln>
        </p:spPr>
        <p:txBody>
          <a:bodyPr wrap="non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0" cap="none" spc="0" normalizeH="0" baseline="0" noProof="0" dirty="0">
                <a:ln>
                  <a:noFill/>
                </a:ln>
                <a:solidFill>
                  <a:srgbClr val="336600"/>
                </a:solidFill>
                <a:effectLst/>
                <a:uLnTx/>
                <a:uFillTx/>
                <a:latin typeface="Calibri" panose="020F0502020204030204"/>
              </a:rPr>
              <a:t>New Molecules</a:t>
            </a:r>
          </a:p>
        </p:txBody>
      </p:sp>
      <p:sp>
        <p:nvSpPr>
          <p:cNvPr id="48" name="Arrow: Right 47">
            <a:extLst>
              <a:ext uri="{FF2B5EF4-FFF2-40B4-BE49-F238E27FC236}">
                <a16:creationId xmlns:a16="http://schemas.microsoft.com/office/drawing/2014/main" id="{1549F75A-0937-BFA7-E042-C3D5850CE66F}"/>
              </a:ext>
            </a:extLst>
          </p:cNvPr>
          <p:cNvSpPr/>
          <p:nvPr/>
        </p:nvSpPr>
        <p:spPr>
          <a:xfrm>
            <a:off x="917806" y="943340"/>
            <a:ext cx="7078712" cy="638338"/>
          </a:xfrm>
          <a:prstGeom prst="rightArrow">
            <a:avLst/>
          </a:prstGeom>
          <a:solidFill>
            <a:sysClr val="windowText" lastClr="000000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E315A8CB-99F8-9F11-46B2-91BFC4A18287}"/>
              </a:ext>
            </a:extLst>
          </p:cNvPr>
          <p:cNvSpPr txBox="1"/>
          <p:nvPr/>
        </p:nvSpPr>
        <p:spPr>
          <a:xfrm>
            <a:off x="3913793" y="1082381"/>
            <a:ext cx="11860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srgbClr val="FFFF00"/>
                </a:solidFill>
                <a:latin typeface="Calibri" panose="020F0502020204030204"/>
              </a:rPr>
              <a:t>iteration 0</a:t>
            </a:r>
          </a:p>
        </p:txBody>
      </p:sp>
      <p:pic>
        <p:nvPicPr>
          <p:cNvPr id="50" name="Picture 49" descr="Shape&#10;&#10;Description automatically generated with low confidence">
            <a:extLst>
              <a:ext uri="{FF2B5EF4-FFF2-40B4-BE49-F238E27FC236}">
                <a16:creationId xmlns:a16="http://schemas.microsoft.com/office/drawing/2014/main" id="{4E81C67B-466D-7F42-C7E8-6CB7F4A1F4E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duotone>
              <a:prstClr val="black"/>
              <a:srgbClr val="44546A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6993" y="2556955"/>
            <a:ext cx="1107206" cy="973130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21903D77-1AA5-1AD5-2069-534D947BA002}"/>
              </a:ext>
            </a:extLst>
          </p:cNvPr>
          <p:cNvSpPr txBox="1"/>
          <p:nvPr/>
        </p:nvSpPr>
        <p:spPr>
          <a:xfrm>
            <a:off x="7753925" y="3535910"/>
            <a:ext cx="112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prstClr val="black"/>
                </a:solidFill>
                <a:latin typeface="Calibri" panose="020F0502020204030204"/>
              </a:rPr>
              <a:t>Check out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58BC662-56CA-DED1-0119-AA7CC92E86D7}"/>
              </a:ext>
            </a:extLst>
          </p:cNvPr>
          <p:cNvSpPr txBox="1"/>
          <p:nvPr/>
        </p:nvSpPr>
        <p:spPr>
          <a:xfrm rot="17937293">
            <a:off x="8400217" y="2372596"/>
            <a:ext cx="5918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prstClr val="black"/>
                </a:solidFill>
                <a:latin typeface="Calibri" panose="020F0502020204030204"/>
              </a:rPr>
              <a:t>C(O)F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18AE54B0-79CF-61FC-AE18-D2B48E8A3761}"/>
              </a:ext>
            </a:extLst>
          </p:cNvPr>
          <p:cNvSpPr txBox="1"/>
          <p:nvPr/>
        </p:nvSpPr>
        <p:spPr>
          <a:xfrm rot="14617894">
            <a:off x="7715989" y="2363079"/>
            <a:ext cx="5822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prstClr val="black"/>
                </a:solidFill>
                <a:latin typeface="Calibri" panose="020F0502020204030204"/>
              </a:rPr>
              <a:t>CC#N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C959460C-F306-34B9-C88C-259B578A15C2}"/>
              </a:ext>
            </a:extLst>
          </p:cNvPr>
          <p:cNvSpPr txBox="1"/>
          <p:nvPr/>
        </p:nvSpPr>
        <p:spPr>
          <a:xfrm rot="16200000">
            <a:off x="8022757" y="2418084"/>
            <a:ext cx="4459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sz="1400" b="1" dirty="0" err="1">
                <a:solidFill>
                  <a:prstClr val="black"/>
                </a:solidFill>
                <a:latin typeface="Calibri" panose="020F0502020204030204"/>
              </a:rPr>
              <a:t>OCl</a:t>
            </a:r>
            <a:endParaRPr lang="en-US" sz="1400" b="1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07B86DB1-B576-0850-7B1E-8D745C48B5A2}"/>
              </a:ext>
            </a:extLst>
          </p:cNvPr>
          <p:cNvSpPr txBox="1"/>
          <p:nvPr/>
        </p:nvSpPr>
        <p:spPr>
          <a:xfrm rot="16658580">
            <a:off x="8098026" y="2266864"/>
            <a:ext cx="7617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prstClr val="black"/>
                </a:solidFill>
                <a:latin typeface="Calibri" panose="020F0502020204030204"/>
              </a:rPr>
              <a:t>c3n2)c1</a:t>
            </a:r>
          </a:p>
        </p:txBody>
      </p:sp>
      <p:sp>
        <p:nvSpPr>
          <p:cNvPr id="56" name="Trapezoid 55">
            <a:extLst>
              <a:ext uri="{FF2B5EF4-FFF2-40B4-BE49-F238E27FC236}">
                <a16:creationId xmlns:a16="http://schemas.microsoft.com/office/drawing/2014/main" id="{D7F784C6-0323-CAAB-59FF-1CC0B0D6CC3A}"/>
              </a:ext>
            </a:extLst>
          </p:cNvPr>
          <p:cNvSpPr/>
          <p:nvPr/>
        </p:nvSpPr>
        <p:spPr>
          <a:xfrm flipV="1">
            <a:off x="7916223" y="2719341"/>
            <a:ext cx="857976" cy="383433"/>
          </a:xfrm>
          <a:prstGeom prst="trapezoid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0C0B3B73-80B8-EF39-BA0B-9A47A96FBF18}"/>
              </a:ext>
            </a:extLst>
          </p:cNvPr>
          <p:cNvSpPr txBox="1"/>
          <p:nvPr/>
        </p:nvSpPr>
        <p:spPr>
          <a:xfrm>
            <a:off x="3101706" y="4586689"/>
            <a:ext cx="1354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srgbClr val="FFFF00"/>
                </a:solidFill>
                <a:latin typeface="Calibri" panose="020F0502020204030204"/>
              </a:rPr>
              <a:t>iteration &gt; 0</a:t>
            </a:r>
          </a:p>
        </p:txBody>
      </p:sp>
      <p:sp>
        <p:nvSpPr>
          <p:cNvPr id="58" name="Arrow: Bent 57">
            <a:extLst>
              <a:ext uri="{FF2B5EF4-FFF2-40B4-BE49-F238E27FC236}">
                <a16:creationId xmlns:a16="http://schemas.microsoft.com/office/drawing/2014/main" id="{8E05F413-45BE-2B13-C5C8-89C8A15EEDB8}"/>
              </a:ext>
            </a:extLst>
          </p:cNvPr>
          <p:cNvSpPr/>
          <p:nvPr/>
        </p:nvSpPr>
        <p:spPr>
          <a:xfrm rot="4650608">
            <a:off x="7584458" y="1670473"/>
            <a:ext cx="701210" cy="681044"/>
          </a:xfrm>
          <a:prstGeom prst="bentArrow">
            <a:avLst>
              <a:gd name="adj1" fmla="val 25000"/>
              <a:gd name="adj2" fmla="val 29640"/>
              <a:gd name="adj3" fmla="val 35566"/>
              <a:gd name="adj4" fmla="val 43750"/>
            </a:avLst>
          </a:prstGeom>
          <a:solidFill>
            <a:sysClr val="windowText" lastClr="000000"/>
          </a:solidFill>
          <a:ln w="1270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Rectangle 3">
            <a:extLst>
              <a:ext uri="{FF2B5EF4-FFF2-40B4-BE49-F238E27FC236}">
                <a16:creationId xmlns:a16="http://schemas.microsoft.com/office/drawing/2014/main" id="{E5879AE1-776E-1450-A253-2A4976F054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7806" y="5043782"/>
            <a:ext cx="8151110" cy="638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Char char="•"/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7388" indent="-28575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Font typeface="Arial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4859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8288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C00000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2860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7432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2004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6576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287338" marR="0" lvl="0" indent="-287338" algn="l" defTabSz="914400" rtl="0" eaLnBrk="0" fontAlgn="base" latinLnBrk="0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  <a:defRPr/>
            </a:pPr>
            <a:r>
              <a:rPr kumimoji="0" lang="en-US" altLang="en-US" sz="20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Can we obtain </a:t>
            </a:r>
            <a:r>
              <a:rPr kumimoji="0" lang="en-US" altLang="en-US" sz="2000" b="1" i="1" u="sng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accurate</a:t>
            </a:r>
            <a:r>
              <a:rPr kumimoji="0" lang="en-US" altLang="en-US" sz="20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properties for </a:t>
            </a:r>
            <a:r>
              <a:rPr kumimoji="0" lang="en-US" altLang="en-US" sz="2000" b="1" i="1" u="none" strike="noStrike" kern="0" cap="none" spc="0" normalizeH="0" baseline="0" noProof="0" dirty="0">
                <a:ln>
                  <a:noFill/>
                </a:ln>
                <a:solidFill>
                  <a:srgbClr val="0066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New Molecules</a:t>
            </a:r>
            <a:r>
              <a:rPr kumimoji="0" lang="en-US" altLang="en-US" sz="20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  <a:p>
            <a:pPr marL="687388" marR="0" lvl="1" indent="-285750" algn="l" defTabSz="914400" rtl="0" eaLnBrk="0" fontAlgn="base" latinLnBrk="0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n-US" altLang="en-US" sz="1800" b="1" i="1" u="none" strike="noStrike" kern="0" cap="none" spc="0" normalizeH="0" baseline="0" noProof="0" dirty="0">
                <a:ln>
                  <a:noFill/>
                </a:ln>
                <a:solidFill>
                  <a:srgbClr val="008000"/>
                </a:solidFill>
                <a:effectLst/>
                <a:uLnTx/>
                <a:uFillTx/>
                <a:latin typeface="Calibri" panose="020F0502020204030204"/>
              </a:rPr>
              <a:t>Yes</a:t>
            </a:r>
            <a:r>
              <a:rPr kumimoji="0" lang="en-US" altLang="en-US" sz="18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rPr>
              <a:t>, add </a:t>
            </a:r>
            <a:r>
              <a:rPr kumimoji="0" lang="en-US" altLang="en-US" sz="1800" b="1" i="1" u="none" strike="noStrike" kern="0" cap="none" spc="0" normalizeH="0" baseline="0" noProof="0" dirty="0">
                <a:ln>
                  <a:noFill/>
                </a:ln>
                <a:solidFill>
                  <a:srgbClr val="006600"/>
                </a:solidFill>
                <a:effectLst/>
                <a:uLnTx/>
                <a:uFillTx/>
                <a:latin typeface="Calibri" panose="020F0502020204030204"/>
              </a:rPr>
              <a:t>New Molecules + New Properties </a:t>
            </a:r>
            <a:r>
              <a:rPr kumimoji="0" lang="en-US" altLang="en-US" sz="18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cs typeface="Arial" panose="020B0604020202020204" pitchFamily="34" charset="0"/>
              </a:rPr>
              <a:t>→ </a:t>
            </a:r>
            <a:r>
              <a:rPr kumimoji="0" lang="en-US" altLang="en-US" sz="1800" b="1" i="1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alibri" panose="020F0502020204030204"/>
                <a:cs typeface="Arial" panose="020B0604020202020204" pitchFamily="34" charset="0"/>
              </a:rPr>
              <a:t>Molecule List</a:t>
            </a:r>
          </a:p>
          <a:p>
            <a:pPr marL="1143000" marR="0" lvl="2" indent="-228600" algn="l" defTabSz="914400" rtl="0" eaLnBrk="0" fontAlgn="base" latinLnBrk="0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n-US" altLang="en-US" sz="1800" b="1" i="1" u="none" strike="noStrike" kern="0" cap="none" spc="0" normalizeH="0" baseline="0" noProof="0" dirty="0">
                <a:ln>
                  <a:noFill/>
                </a:ln>
                <a:solidFill>
                  <a:srgbClr val="008000"/>
                </a:solidFill>
                <a:effectLst/>
                <a:uLnTx/>
                <a:uFillTx/>
                <a:latin typeface="Calibri" panose="020F0502020204030204"/>
                <a:cs typeface="Arial" panose="020B0604020202020204" pitchFamily="34" charset="0"/>
              </a:rPr>
              <a:t>Retrain</a:t>
            </a:r>
            <a:r>
              <a:rPr kumimoji="0" lang="en-US" altLang="en-US" sz="1800" b="1" i="1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alibri" panose="020F0502020204030204"/>
                <a:cs typeface="Arial" panose="020B0604020202020204" pitchFamily="34" charset="0"/>
              </a:rPr>
              <a:t> </a:t>
            </a:r>
            <a:r>
              <a:rPr kumimoji="0" lang="en-US" altLang="en-US" sz="1800" b="1" i="1" u="none" strike="noStrike" kern="0" cap="none" spc="0" normalizeH="0" baseline="0" noProof="0" dirty="0">
                <a:ln>
                  <a:noFill/>
                </a:ln>
                <a:solidFill>
                  <a:srgbClr val="CC3300"/>
                </a:solidFill>
                <a:effectLst/>
                <a:uLnTx/>
                <a:uFillTx/>
                <a:latin typeface="Calibri" panose="020F0502020204030204"/>
                <a:cs typeface="Arial" panose="020B0604020202020204" pitchFamily="34" charset="0"/>
              </a:rPr>
              <a:t>Second Model &amp; Optimize in latent space</a:t>
            </a:r>
          </a:p>
          <a:p>
            <a:pPr marL="1143000" marR="0" lvl="2" indent="-228600" algn="l" defTabSz="914400" rtl="0" eaLnBrk="0" fontAlgn="base" latinLnBrk="0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endParaRPr kumimoji="0" lang="en-US" altLang="en-US" sz="1800" b="1" i="1" u="none" strike="noStrike" kern="0" cap="none" spc="0" normalizeH="0" baseline="0" noProof="0" dirty="0">
              <a:ln>
                <a:noFill/>
              </a:ln>
              <a:solidFill>
                <a:srgbClr val="CC3300"/>
              </a:solidFill>
              <a:effectLst/>
              <a:uLnTx/>
              <a:uFillTx/>
              <a:latin typeface="Calibri" panose="020F0502020204030204"/>
            </a:endParaRPr>
          </a:p>
          <a:p>
            <a:pPr marL="401638" marR="0" lvl="1" indent="0" algn="l" defTabSz="914400" rtl="0" eaLnBrk="0" fontAlgn="base" latinLnBrk="0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altLang="en-US" sz="1800" b="1" i="1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cs typeface="Arial" panose="020B0604020202020204" pitchFamily="34" charset="0"/>
              </a:rPr>
              <a:t>×  </a:t>
            </a:r>
            <a:r>
              <a:rPr kumimoji="0" lang="en-US" altLang="en-US" sz="1800" b="1" i="1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</a:rPr>
              <a:t>No, think carefully about how to do further iterations…</a:t>
            </a:r>
          </a:p>
          <a:p>
            <a:pPr marL="685800" marR="0" lvl="1" indent="-285750" algn="l" defTabSz="914400" rtl="0" eaLnBrk="0" fontAlgn="base" latinLnBrk="0" hangingPunct="0">
              <a:lnSpc>
                <a:spcPct val="95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  <a:defRPr/>
            </a:pPr>
            <a:endParaRPr kumimoji="0" lang="en-US" altLang="en-US" sz="1600" b="0" i="1" u="none" strike="noStrike" kern="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D5C733D2-3C77-BB6B-90D6-F650787D017D}"/>
              </a:ext>
            </a:extLst>
          </p:cNvPr>
          <p:cNvSpPr txBox="1"/>
          <p:nvPr/>
        </p:nvSpPr>
        <p:spPr>
          <a:xfrm>
            <a:off x="1892835" y="1503587"/>
            <a:ext cx="154709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prstClr val="white"/>
                </a:solidFill>
                <a:latin typeface="Calibri" panose="020F0502020204030204"/>
              </a:rPr>
              <a:t>Train Second Model that tries to correlate </a:t>
            </a:r>
            <a:r>
              <a:rPr lang="en-US" b="1" i="1" dirty="0">
                <a:solidFill>
                  <a:srgbClr val="FFFF00"/>
                </a:solidFill>
                <a:latin typeface="Calibri" panose="020F0502020204030204"/>
              </a:rPr>
              <a:t>Latent Vectors</a:t>
            </a:r>
          </a:p>
          <a:p>
            <a:pPr algn="ctr" defTabSz="457200" fontAlgn="auto">
              <a:spcBef>
                <a:spcPts val="0"/>
              </a:spcBef>
              <a:spcAft>
                <a:spcPts val="0"/>
              </a:spcAft>
            </a:pPr>
            <a:endParaRPr lang="en-US" b="1" i="1" dirty="0">
              <a:solidFill>
                <a:srgbClr val="FFFF00"/>
              </a:solidFill>
              <a:latin typeface="Calibri" panose="020F0502020204030204"/>
            </a:endParaRPr>
          </a:p>
          <a:p>
            <a:pPr algn="ctr" defTabSz="457200" fontAlgn="auto">
              <a:spcBef>
                <a:spcPts val="0"/>
              </a:spcBef>
              <a:spcAft>
                <a:spcPts val="0"/>
              </a:spcAft>
            </a:pPr>
            <a:endParaRPr lang="en-US" b="1" i="1" dirty="0">
              <a:solidFill>
                <a:srgbClr val="FFFF00"/>
              </a:solidFill>
              <a:latin typeface="Calibri" panose="020F0502020204030204"/>
            </a:endParaRPr>
          </a:p>
          <a:p>
            <a:pPr algn="ctr"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srgbClr val="FFFF00"/>
                </a:solidFill>
                <a:latin typeface="Calibri" panose="020F0502020204030204"/>
              </a:rPr>
              <a:t>Properties</a:t>
            </a:r>
          </a:p>
        </p:txBody>
      </p:sp>
      <p:sp>
        <p:nvSpPr>
          <p:cNvPr id="61" name="Arrow: Right 60">
            <a:extLst>
              <a:ext uri="{FF2B5EF4-FFF2-40B4-BE49-F238E27FC236}">
                <a16:creationId xmlns:a16="http://schemas.microsoft.com/office/drawing/2014/main" id="{D541447A-AEB5-C778-E424-E567CB8BDA6E}"/>
              </a:ext>
            </a:extLst>
          </p:cNvPr>
          <p:cNvSpPr/>
          <p:nvPr/>
        </p:nvSpPr>
        <p:spPr>
          <a:xfrm rot="5400000">
            <a:off x="2386297" y="2987392"/>
            <a:ext cx="581027" cy="471647"/>
          </a:xfrm>
          <a:prstGeom prst="rightArrow">
            <a:avLst/>
          </a:prstGeom>
          <a:solidFill>
            <a:srgbClr val="FFFF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2" name="Rectangle 2">
            <a:extLst>
              <a:ext uri="{FF2B5EF4-FFF2-40B4-BE49-F238E27FC236}">
                <a16:creationId xmlns:a16="http://schemas.microsoft.com/office/drawing/2014/main" id="{29BC68EA-7751-3E84-7CB4-6BEC9DE9240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7806" y="135763"/>
            <a:ext cx="8340538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4400550" algn="l"/>
              </a:tabLst>
              <a:defRPr/>
            </a:pPr>
            <a:r>
              <a:rPr kumimoji="0" lang="en-US" sz="2600" b="1" i="1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/>
                <a:ea typeface="+mj-ea"/>
                <a:cs typeface="+mj-cs"/>
              </a:rPr>
              <a:t>Generative Molecular Design (GMD)</a:t>
            </a:r>
          </a:p>
        </p:txBody>
      </p:sp>
    </p:spTree>
    <p:extLst>
      <p:ext uri="{BB962C8B-B14F-4D97-AF65-F5344CB8AC3E}">
        <p14:creationId xmlns:p14="http://schemas.microsoft.com/office/powerpoint/2010/main" val="36758597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9A270A3-5753-0770-81D6-3C21E19B176B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D7DD19B-F8F4-BB30-1FF2-0827D7350BF1}"/>
              </a:ext>
            </a:extLst>
          </p:cNvPr>
          <p:cNvSpPr/>
          <p:nvPr/>
        </p:nvSpPr>
        <p:spPr>
          <a:xfrm>
            <a:off x="0" y="3"/>
            <a:ext cx="9144000" cy="896505"/>
          </a:xfrm>
          <a:prstGeom prst="rect">
            <a:avLst/>
          </a:prstGeom>
          <a:gradFill flip="none" rotWithShape="1">
            <a:gsLst>
              <a:gs pos="0">
                <a:srgbClr val="142B2E"/>
              </a:gs>
              <a:gs pos="100000">
                <a:srgbClr val="28585E"/>
              </a:gs>
              <a:gs pos="85000">
                <a:srgbClr val="1E4146"/>
              </a:gs>
            </a:gsLst>
            <a:lin ang="0" scaled="1"/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kern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7C8CBF24-1D42-D46F-8CC0-7CC4A22C9D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8378" y="131033"/>
            <a:ext cx="8340538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4400550" algn="l"/>
              </a:tabLst>
              <a:defRPr/>
            </a:pPr>
            <a:r>
              <a:rPr kumimoji="0" lang="en-US" sz="2600" b="1" i="1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 Light" panose="020F0302020204030204"/>
                <a:ea typeface="+mj-ea"/>
                <a:cs typeface="+mj-cs"/>
              </a:rPr>
              <a:t>Junction Tree Variational Autoencoder (JTVAE)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42F18063-52C9-853C-EE50-2962B8938F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71B96A-1CB2-9369-F2B1-A307197B9B52}"/>
              </a:ext>
            </a:extLst>
          </p:cNvPr>
          <p:cNvSpPr/>
          <p:nvPr/>
        </p:nvSpPr>
        <p:spPr>
          <a:xfrm>
            <a:off x="0" y="3"/>
            <a:ext cx="9144000" cy="896505"/>
          </a:xfrm>
          <a:prstGeom prst="rect">
            <a:avLst/>
          </a:prstGeom>
          <a:gradFill flip="none" rotWithShape="1">
            <a:gsLst>
              <a:gs pos="0">
                <a:srgbClr val="142B2E"/>
              </a:gs>
              <a:gs pos="100000">
                <a:srgbClr val="28585E"/>
              </a:gs>
              <a:gs pos="85000">
                <a:srgbClr val="1E4146"/>
              </a:gs>
            </a:gsLst>
            <a:lin ang="0" scaled="1"/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kern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F80A5B0C-BBC2-2E34-456B-353F388AA3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0" name="Arrow: U-Turn 9">
            <a:extLst>
              <a:ext uri="{FF2B5EF4-FFF2-40B4-BE49-F238E27FC236}">
                <a16:creationId xmlns:a16="http://schemas.microsoft.com/office/drawing/2014/main" id="{947354C1-949D-25E3-3800-696B32FB804F}"/>
              </a:ext>
            </a:extLst>
          </p:cNvPr>
          <p:cNvSpPr/>
          <p:nvPr/>
        </p:nvSpPr>
        <p:spPr>
          <a:xfrm flipH="1" flipV="1">
            <a:off x="327685" y="4008888"/>
            <a:ext cx="7071872" cy="944786"/>
          </a:xfrm>
          <a:prstGeom prst="uturnArrow">
            <a:avLst>
              <a:gd name="adj1" fmla="val 36208"/>
              <a:gd name="adj2" fmla="val 25000"/>
              <a:gd name="adj3" fmla="val 44574"/>
              <a:gd name="adj4" fmla="val 74404"/>
              <a:gd name="adj5" fmla="val 100000"/>
            </a:avLst>
          </a:prstGeom>
          <a:solidFill>
            <a:sysClr val="windowText" lastClr="000000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>
            <a:innerShdw blurRad="63500" dist="50800" dir="8100000">
              <a:prstClr val="black">
                <a:alpha val="50000"/>
              </a:prstClr>
            </a:innerShd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10" descr="Circuit board background">
            <a:extLst>
              <a:ext uri="{FF2B5EF4-FFF2-40B4-BE49-F238E27FC236}">
                <a16:creationId xmlns:a16="http://schemas.microsoft.com/office/drawing/2014/main" id="{F901AA1D-A689-47FB-AAB4-844AA718692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rgbClr val="ED7D31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607362" y="1958184"/>
            <a:ext cx="2138899" cy="1385883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95000"/>
              </a:srgbClr>
            </a:outerShdw>
          </a:effectLst>
        </p:spPr>
      </p:pic>
      <p:sp>
        <p:nvSpPr>
          <p:cNvPr id="12" name="Arrow: Right 11">
            <a:extLst>
              <a:ext uri="{FF2B5EF4-FFF2-40B4-BE49-F238E27FC236}">
                <a16:creationId xmlns:a16="http://schemas.microsoft.com/office/drawing/2014/main" id="{594460B7-0F92-5C9B-4080-44C23501DD90}"/>
              </a:ext>
            </a:extLst>
          </p:cNvPr>
          <p:cNvSpPr/>
          <p:nvPr/>
        </p:nvSpPr>
        <p:spPr>
          <a:xfrm>
            <a:off x="1012575" y="2587642"/>
            <a:ext cx="857976" cy="579649"/>
          </a:xfrm>
          <a:prstGeom prst="rightArrow">
            <a:avLst/>
          </a:prstGeom>
          <a:solidFill>
            <a:srgbClr val="CC33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167C76-C513-D959-E19E-0B0C49A1DCF8}"/>
              </a:ext>
            </a:extLst>
          </p:cNvPr>
          <p:cNvSpPr txBox="1"/>
          <p:nvPr/>
        </p:nvSpPr>
        <p:spPr>
          <a:xfrm>
            <a:off x="957711" y="2218310"/>
            <a:ext cx="8674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srgbClr val="CC3300"/>
                </a:solidFill>
                <a:latin typeface="Calibri" panose="020F0502020204030204"/>
              </a:rPr>
              <a:t>Encode</a:t>
            </a:r>
          </a:p>
        </p:txBody>
      </p:sp>
      <p:sp>
        <p:nvSpPr>
          <p:cNvPr id="14" name="Double Brace 13">
            <a:extLst>
              <a:ext uri="{FF2B5EF4-FFF2-40B4-BE49-F238E27FC236}">
                <a16:creationId xmlns:a16="http://schemas.microsoft.com/office/drawing/2014/main" id="{9FD80EFD-8137-A9E2-F50A-E738D4411D2C}"/>
              </a:ext>
            </a:extLst>
          </p:cNvPr>
          <p:cNvSpPr/>
          <p:nvPr/>
        </p:nvSpPr>
        <p:spPr>
          <a:xfrm>
            <a:off x="76264" y="1862227"/>
            <a:ext cx="841542" cy="2060550"/>
          </a:xfrm>
          <a:prstGeom prst="bracePair">
            <a:avLst/>
          </a:prstGeom>
          <a:noFill/>
          <a:ln w="38100" cap="flat" cmpd="sng" algn="ctr">
            <a:solidFill>
              <a:srgbClr val="0000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F1F35BA-E15F-10DF-AD4F-243FA4074C08}"/>
              </a:ext>
            </a:extLst>
          </p:cNvPr>
          <p:cNvSpPr txBox="1"/>
          <p:nvPr/>
        </p:nvSpPr>
        <p:spPr>
          <a:xfrm rot="16200000">
            <a:off x="-513209" y="2554302"/>
            <a:ext cx="20126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srgbClr val="0000FF"/>
                </a:solidFill>
                <a:latin typeface="Calibri" panose="020F0502020204030204"/>
              </a:rPr>
              <a:t>Molecule List</a:t>
            </a:r>
          </a:p>
          <a:p>
            <a:pPr algn="ctr"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(known properties)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471605B-1BB1-2267-75E9-E76C90FEC2FE}"/>
              </a:ext>
            </a:extLst>
          </p:cNvPr>
          <p:cNvSpPr txBox="1"/>
          <p:nvPr/>
        </p:nvSpPr>
        <p:spPr>
          <a:xfrm>
            <a:off x="1720369" y="3804495"/>
            <a:ext cx="1914883" cy="7880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457200" fontAlgn="auto">
              <a:lnSpc>
                <a:spcPts val="18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srgbClr val="CC3300"/>
                </a:solidFill>
                <a:latin typeface="Calibri" panose="020F0502020204030204"/>
              </a:rPr>
              <a:t>Optimization in</a:t>
            </a:r>
          </a:p>
          <a:p>
            <a:pPr algn="ctr" defTabSz="457200" fontAlgn="auto">
              <a:lnSpc>
                <a:spcPts val="18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srgbClr val="CC3300"/>
                </a:solidFill>
                <a:latin typeface="Calibri" panose="020F0502020204030204"/>
              </a:rPr>
              <a:t>latent space using</a:t>
            </a:r>
          </a:p>
          <a:p>
            <a:pPr algn="ctr" defTabSz="457200" fontAlgn="auto">
              <a:lnSpc>
                <a:spcPts val="18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srgbClr val="CC3300"/>
                </a:solidFill>
                <a:latin typeface="Calibri" panose="020F0502020204030204"/>
              </a:rPr>
              <a:t>Second Model</a:t>
            </a:r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DF6BD63B-63DD-4B8B-69CF-F8892FA2AD86}"/>
              </a:ext>
            </a:extLst>
          </p:cNvPr>
          <p:cNvSpPr/>
          <p:nvPr/>
        </p:nvSpPr>
        <p:spPr>
          <a:xfrm>
            <a:off x="3470493" y="2622460"/>
            <a:ext cx="857976" cy="579649"/>
          </a:xfrm>
          <a:prstGeom prst="rightArrow">
            <a:avLst/>
          </a:prstGeom>
          <a:solidFill>
            <a:srgbClr val="CC33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4E5B99E-FE14-EEE5-8D67-B98CE7D27C11}"/>
              </a:ext>
            </a:extLst>
          </p:cNvPr>
          <p:cNvSpPr txBox="1"/>
          <p:nvPr/>
        </p:nvSpPr>
        <p:spPr>
          <a:xfrm>
            <a:off x="4213952" y="2624143"/>
            <a:ext cx="1612364" cy="5572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457200" fontAlgn="auto">
              <a:lnSpc>
                <a:spcPts val="18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srgbClr val="CC3300"/>
                </a:solidFill>
                <a:latin typeface="Calibri" panose="020F0502020204030204"/>
              </a:rPr>
              <a:t>“Better” latent</a:t>
            </a:r>
          </a:p>
          <a:p>
            <a:pPr algn="ctr" defTabSz="457200" fontAlgn="auto">
              <a:lnSpc>
                <a:spcPts val="18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srgbClr val="CC3300"/>
                </a:solidFill>
                <a:latin typeface="Calibri" panose="020F0502020204030204"/>
              </a:rPr>
              <a:t>vectors</a:t>
            </a:r>
          </a:p>
        </p:txBody>
      </p:sp>
      <p:sp>
        <p:nvSpPr>
          <p:cNvPr id="19" name="Double Brace 18">
            <a:extLst>
              <a:ext uri="{FF2B5EF4-FFF2-40B4-BE49-F238E27FC236}">
                <a16:creationId xmlns:a16="http://schemas.microsoft.com/office/drawing/2014/main" id="{0C4D3DBC-7028-6C03-37C3-2497BE6BBA90}"/>
              </a:ext>
            </a:extLst>
          </p:cNvPr>
          <p:cNvSpPr/>
          <p:nvPr/>
        </p:nvSpPr>
        <p:spPr>
          <a:xfrm>
            <a:off x="6851045" y="1856518"/>
            <a:ext cx="639341" cy="2066259"/>
          </a:xfrm>
          <a:prstGeom prst="bracePair">
            <a:avLst/>
          </a:prstGeom>
          <a:noFill/>
          <a:ln w="38100" cap="flat" cmpd="sng" algn="ctr">
            <a:solidFill>
              <a:srgbClr val="3366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20AEE12B-FAC7-CD69-232D-66A9CEB28F1A}"/>
              </a:ext>
            </a:extLst>
          </p:cNvPr>
          <p:cNvSpPr/>
          <p:nvPr/>
        </p:nvSpPr>
        <p:spPr>
          <a:xfrm>
            <a:off x="5902889" y="2621234"/>
            <a:ext cx="857976" cy="579649"/>
          </a:xfrm>
          <a:prstGeom prst="rightArrow">
            <a:avLst/>
          </a:prstGeom>
          <a:solidFill>
            <a:srgbClr val="3366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354ECB4-AA3E-0720-C3D6-B72E1B5DCC0C}"/>
              </a:ext>
            </a:extLst>
          </p:cNvPr>
          <p:cNvSpPr txBox="1"/>
          <p:nvPr/>
        </p:nvSpPr>
        <p:spPr>
          <a:xfrm>
            <a:off x="5838090" y="2218310"/>
            <a:ext cx="8942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srgbClr val="006600"/>
                </a:solidFill>
                <a:latin typeface="Calibri" panose="020F0502020204030204"/>
              </a:rPr>
              <a:t>Decode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CDB03A7-2A38-EF94-590D-0B00ADC3FC47}"/>
              </a:ext>
            </a:extLst>
          </p:cNvPr>
          <p:cNvSpPr txBox="1"/>
          <p:nvPr/>
        </p:nvSpPr>
        <p:spPr>
          <a:xfrm rot="16200000">
            <a:off x="6326793" y="2748037"/>
            <a:ext cx="1644810" cy="369332"/>
          </a:xfrm>
          <a:prstGeom prst="rect">
            <a:avLst/>
          </a:prstGeom>
          <a:noFill/>
          <a:ln>
            <a:solidFill>
              <a:sysClr val="window" lastClr="FFFFFF"/>
            </a:solidFill>
          </a:ln>
        </p:spPr>
        <p:txBody>
          <a:bodyPr wrap="non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0" cap="none" spc="0" normalizeH="0" baseline="0" noProof="0" dirty="0">
                <a:ln>
                  <a:noFill/>
                </a:ln>
                <a:solidFill>
                  <a:srgbClr val="336600"/>
                </a:solidFill>
                <a:effectLst/>
                <a:uLnTx/>
                <a:uFillTx/>
                <a:latin typeface="Calibri" panose="020F0502020204030204"/>
              </a:rPr>
              <a:t>New Molecules</a:t>
            </a:r>
          </a:p>
        </p:txBody>
      </p: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F2DAD567-8122-0B19-0624-2D8D083B8C4F}"/>
              </a:ext>
            </a:extLst>
          </p:cNvPr>
          <p:cNvSpPr/>
          <p:nvPr/>
        </p:nvSpPr>
        <p:spPr>
          <a:xfrm>
            <a:off x="917806" y="943340"/>
            <a:ext cx="7078712" cy="638338"/>
          </a:xfrm>
          <a:prstGeom prst="rightArrow">
            <a:avLst/>
          </a:prstGeom>
          <a:solidFill>
            <a:sysClr val="windowText" lastClr="000000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C85CDEB-BBF1-C7CC-A1B8-D89B2864E458}"/>
              </a:ext>
            </a:extLst>
          </p:cNvPr>
          <p:cNvSpPr txBox="1"/>
          <p:nvPr/>
        </p:nvSpPr>
        <p:spPr>
          <a:xfrm>
            <a:off x="3913793" y="1082381"/>
            <a:ext cx="11860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srgbClr val="FFFF00"/>
                </a:solidFill>
                <a:latin typeface="Calibri" panose="020F0502020204030204"/>
              </a:rPr>
              <a:t>iteration 0</a:t>
            </a:r>
          </a:p>
        </p:txBody>
      </p:sp>
      <p:pic>
        <p:nvPicPr>
          <p:cNvPr id="25" name="Picture 24" descr="Shape&#10;&#10;Description automatically generated with low confidence">
            <a:extLst>
              <a:ext uri="{FF2B5EF4-FFF2-40B4-BE49-F238E27FC236}">
                <a16:creationId xmlns:a16="http://schemas.microsoft.com/office/drawing/2014/main" id="{8A0059C3-66D5-B434-0911-172FDC8CC10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duotone>
              <a:prstClr val="black"/>
              <a:srgbClr val="44546A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6993" y="2556955"/>
            <a:ext cx="1107206" cy="973130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0D0CFADE-3CEC-8981-6B19-14F90146E4D3}"/>
              </a:ext>
            </a:extLst>
          </p:cNvPr>
          <p:cNvSpPr txBox="1"/>
          <p:nvPr/>
        </p:nvSpPr>
        <p:spPr>
          <a:xfrm>
            <a:off x="7753925" y="3535910"/>
            <a:ext cx="112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prstClr val="black"/>
                </a:solidFill>
                <a:latin typeface="Calibri" panose="020F0502020204030204"/>
              </a:rPr>
              <a:t>Check out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AC1A55A-6BFA-6424-9B8B-50AB2A1C576E}"/>
              </a:ext>
            </a:extLst>
          </p:cNvPr>
          <p:cNvSpPr txBox="1"/>
          <p:nvPr/>
        </p:nvSpPr>
        <p:spPr>
          <a:xfrm rot="17937293">
            <a:off x="8400217" y="2372596"/>
            <a:ext cx="5918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prstClr val="black"/>
                </a:solidFill>
                <a:latin typeface="Calibri" panose="020F0502020204030204"/>
              </a:rPr>
              <a:t>C(O)F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856B80C-9F90-309D-B395-CE9BFB8420CB}"/>
              </a:ext>
            </a:extLst>
          </p:cNvPr>
          <p:cNvSpPr txBox="1"/>
          <p:nvPr/>
        </p:nvSpPr>
        <p:spPr>
          <a:xfrm rot="14617894">
            <a:off x="7715989" y="2363079"/>
            <a:ext cx="5822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prstClr val="black"/>
                </a:solidFill>
                <a:latin typeface="Calibri" panose="020F0502020204030204"/>
              </a:rPr>
              <a:t>CC#N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18487EB-7121-4F2B-A2BC-9B2BD58A50B2}"/>
              </a:ext>
            </a:extLst>
          </p:cNvPr>
          <p:cNvSpPr txBox="1"/>
          <p:nvPr/>
        </p:nvSpPr>
        <p:spPr>
          <a:xfrm rot="16200000">
            <a:off x="8022757" y="2418084"/>
            <a:ext cx="4459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sz="1400" b="1" dirty="0" err="1">
                <a:solidFill>
                  <a:prstClr val="black"/>
                </a:solidFill>
                <a:latin typeface="Calibri" panose="020F0502020204030204"/>
              </a:rPr>
              <a:t>OCl</a:t>
            </a:r>
            <a:endParaRPr lang="en-US" sz="1400" b="1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F025A47-07E3-90C8-6EDD-936DA05CB7F7}"/>
              </a:ext>
            </a:extLst>
          </p:cNvPr>
          <p:cNvSpPr txBox="1"/>
          <p:nvPr/>
        </p:nvSpPr>
        <p:spPr>
          <a:xfrm rot="16658580">
            <a:off x="8098026" y="2266864"/>
            <a:ext cx="7617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prstClr val="black"/>
                </a:solidFill>
                <a:latin typeface="Calibri" panose="020F0502020204030204"/>
              </a:rPr>
              <a:t>c3n2)c1</a:t>
            </a:r>
          </a:p>
        </p:txBody>
      </p:sp>
      <p:sp>
        <p:nvSpPr>
          <p:cNvPr id="31" name="Trapezoid 30">
            <a:extLst>
              <a:ext uri="{FF2B5EF4-FFF2-40B4-BE49-F238E27FC236}">
                <a16:creationId xmlns:a16="http://schemas.microsoft.com/office/drawing/2014/main" id="{92926158-BBEB-557C-F0E4-29909FC463C2}"/>
              </a:ext>
            </a:extLst>
          </p:cNvPr>
          <p:cNvSpPr/>
          <p:nvPr/>
        </p:nvSpPr>
        <p:spPr>
          <a:xfrm flipV="1">
            <a:off x="7916223" y="2719341"/>
            <a:ext cx="857976" cy="383433"/>
          </a:xfrm>
          <a:prstGeom prst="trapezoid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D917825-7B3B-D686-028C-668B0AF153A7}"/>
              </a:ext>
            </a:extLst>
          </p:cNvPr>
          <p:cNvSpPr txBox="1"/>
          <p:nvPr/>
        </p:nvSpPr>
        <p:spPr>
          <a:xfrm>
            <a:off x="3101706" y="4586689"/>
            <a:ext cx="1354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srgbClr val="FFFF00"/>
                </a:solidFill>
                <a:latin typeface="Calibri" panose="020F0502020204030204"/>
              </a:rPr>
              <a:t>iteration &gt; 0</a:t>
            </a:r>
          </a:p>
        </p:txBody>
      </p:sp>
      <p:sp>
        <p:nvSpPr>
          <p:cNvPr id="33" name="Arrow: Bent 32">
            <a:extLst>
              <a:ext uri="{FF2B5EF4-FFF2-40B4-BE49-F238E27FC236}">
                <a16:creationId xmlns:a16="http://schemas.microsoft.com/office/drawing/2014/main" id="{8F8BF288-D704-D8EA-ADB2-DE426862519F}"/>
              </a:ext>
            </a:extLst>
          </p:cNvPr>
          <p:cNvSpPr/>
          <p:nvPr/>
        </p:nvSpPr>
        <p:spPr>
          <a:xfrm rot="4650608">
            <a:off x="7584458" y="1670473"/>
            <a:ext cx="701210" cy="681044"/>
          </a:xfrm>
          <a:prstGeom prst="bentArrow">
            <a:avLst>
              <a:gd name="adj1" fmla="val 25000"/>
              <a:gd name="adj2" fmla="val 29640"/>
              <a:gd name="adj3" fmla="val 35566"/>
              <a:gd name="adj4" fmla="val 43750"/>
            </a:avLst>
          </a:prstGeom>
          <a:solidFill>
            <a:sysClr val="windowText" lastClr="000000"/>
          </a:solidFill>
          <a:ln w="1270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Rectangle 3">
            <a:extLst>
              <a:ext uri="{FF2B5EF4-FFF2-40B4-BE49-F238E27FC236}">
                <a16:creationId xmlns:a16="http://schemas.microsoft.com/office/drawing/2014/main" id="{0376F8E7-66DB-6B43-0361-4431140EB8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7806" y="5043782"/>
            <a:ext cx="8151110" cy="638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Char char="•"/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7388" indent="-28575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Font typeface="Arial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4859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8288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C00000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2860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7432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2004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6576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287338" marR="0" lvl="0" indent="-287338" algn="l" defTabSz="914400" rtl="0" eaLnBrk="0" fontAlgn="base" latinLnBrk="0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  <a:defRPr/>
            </a:pPr>
            <a:r>
              <a:rPr kumimoji="0" lang="en-US" altLang="en-US" sz="20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Can we obtain </a:t>
            </a:r>
            <a:r>
              <a:rPr kumimoji="0" lang="en-US" altLang="en-US" sz="2000" b="1" i="1" u="sng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accurate</a:t>
            </a:r>
            <a:r>
              <a:rPr kumimoji="0" lang="en-US" altLang="en-US" sz="20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properties for </a:t>
            </a:r>
            <a:r>
              <a:rPr kumimoji="0" lang="en-US" altLang="en-US" sz="2000" b="1" i="1" u="none" strike="noStrike" kern="0" cap="none" spc="0" normalizeH="0" baseline="0" noProof="0" dirty="0">
                <a:ln>
                  <a:noFill/>
                </a:ln>
                <a:solidFill>
                  <a:srgbClr val="0066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New Molecules</a:t>
            </a:r>
            <a:r>
              <a:rPr kumimoji="0" lang="en-US" altLang="en-US" sz="20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  <a:p>
            <a:pPr marL="687388" marR="0" lvl="1" indent="-285750" algn="l" defTabSz="914400" rtl="0" eaLnBrk="0" fontAlgn="base" latinLnBrk="0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n-US" altLang="en-US" sz="1800" b="1" i="1" u="none" strike="noStrike" kern="0" cap="none" spc="0" normalizeH="0" baseline="0" noProof="0" dirty="0">
                <a:ln>
                  <a:noFill/>
                </a:ln>
                <a:solidFill>
                  <a:srgbClr val="008000"/>
                </a:solidFill>
                <a:effectLst/>
                <a:uLnTx/>
                <a:uFillTx/>
                <a:latin typeface="Calibri" panose="020F0502020204030204"/>
              </a:rPr>
              <a:t>Yes</a:t>
            </a:r>
            <a:r>
              <a:rPr kumimoji="0" lang="en-US" altLang="en-US" sz="18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rPr>
              <a:t>, add </a:t>
            </a:r>
            <a:r>
              <a:rPr kumimoji="0" lang="en-US" altLang="en-US" sz="1800" b="1" i="1" u="none" strike="noStrike" kern="0" cap="none" spc="0" normalizeH="0" baseline="0" noProof="0" dirty="0">
                <a:ln>
                  <a:noFill/>
                </a:ln>
                <a:solidFill>
                  <a:srgbClr val="006600"/>
                </a:solidFill>
                <a:effectLst/>
                <a:uLnTx/>
                <a:uFillTx/>
                <a:latin typeface="Calibri" panose="020F0502020204030204"/>
              </a:rPr>
              <a:t>New Molecules + New Properties </a:t>
            </a:r>
            <a:r>
              <a:rPr kumimoji="0" lang="en-US" altLang="en-US" sz="18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cs typeface="Arial" panose="020B0604020202020204" pitchFamily="34" charset="0"/>
              </a:rPr>
              <a:t>→ </a:t>
            </a:r>
            <a:r>
              <a:rPr kumimoji="0" lang="en-US" altLang="en-US" sz="1800" b="1" i="1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alibri" panose="020F0502020204030204"/>
                <a:cs typeface="Arial" panose="020B0604020202020204" pitchFamily="34" charset="0"/>
              </a:rPr>
              <a:t>Molecule List</a:t>
            </a:r>
          </a:p>
          <a:p>
            <a:pPr marL="1143000" marR="0" lvl="2" indent="-228600" algn="l" defTabSz="914400" rtl="0" eaLnBrk="0" fontAlgn="base" latinLnBrk="0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n-US" altLang="en-US" sz="1800" b="1" i="1" u="none" strike="noStrike" kern="0" cap="none" spc="0" normalizeH="0" baseline="0" noProof="0" dirty="0">
                <a:ln>
                  <a:noFill/>
                </a:ln>
                <a:solidFill>
                  <a:srgbClr val="008000"/>
                </a:solidFill>
                <a:effectLst/>
                <a:uLnTx/>
                <a:uFillTx/>
                <a:latin typeface="Calibri" panose="020F0502020204030204"/>
                <a:cs typeface="Arial" panose="020B0604020202020204" pitchFamily="34" charset="0"/>
              </a:rPr>
              <a:t>Retrain</a:t>
            </a:r>
            <a:r>
              <a:rPr kumimoji="0" lang="en-US" altLang="en-US" sz="1800" b="1" i="1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alibri" panose="020F0502020204030204"/>
                <a:cs typeface="Arial" panose="020B0604020202020204" pitchFamily="34" charset="0"/>
              </a:rPr>
              <a:t> </a:t>
            </a:r>
            <a:r>
              <a:rPr kumimoji="0" lang="en-US" altLang="en-US" sz="1800" b="1" i="1" u="none" strike="noStrike" kern="0" cap="none" spc="0" normalizeH="0" baseline="0" noProof="0" dirty="0">
                <a:ln>
                  <a:noFill/>
                </a:ln>
                <a:solidFill>
                  <a:srgbClr val="CC3300"/>
                </a:solidFill>
                <a:effectLst/>
                <a:uLnTx/>
                <a:uFillTx/>
                <a:latin typeface="Calibri" panose="020F0502020204030204"/>
                <a:cs typeface="Arial" panose="020B0604020202020204" pitchFamily="34" charset="0"/>
              </a:rPr>
              <a:t>Second Model &amp; Optimize in latent space</a:t>
            </a:r>
          </a:p>
          <a:p>
            <a:pPr marL="1143000" marR="0" lvl="2" indent="-228600" algn="l" defTabSz="914400" rtl="0" eaLnBrk="0" fontAlgn="base" latinLnBrk="0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endParaRPr kumimoji="0" lang="en-US" altLang="en-US" sz="1800" b="1" i="1" u="none" strike="noStrike" kern="0" cap="none" spc="0" normalizeH="0" baseline="0" noProof="0" dirty="0">
              <a:ln>
                <a:noFill/>
              </a:ln>
              <a:solidFill>
                <a:srgbClr val="CC3300"/>
              </a:solidFill>
              <a:effectLst/>
              <a:uLnTx/>
              <a:uFillTx/>
              <a:latin typeface="Calibri" panose="020F0502020204030204"/>
            </a:endParaRPr>
          </a:p>
          <a:p>
            <a:pPr marL="401638" marR="0" lvl="1" indent="0" algn="l" defTabSz="914400" rtl="0" eaLnBrk="0" fontAlgn="base" latinLnBrk="0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altLang="en-US" sz="1800" b="1" i="1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cs typeface="Arial" panose="020B0604020202020204" pitchFamily="34" charset="0"/>
              </a:rPr>
              <a:t>×  </a:t>
            </a:r>
            <a:r>
              <a:rPr kumimoji="0" lang="en-US" altLang="en-US" sz="1800" b="1" i="1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</a:rPr>
              <a:t>No, think carefully about how to do further iterations…</a:t>
            </a:r>
          </a:p>
          <a:p>
            <a:pPr marL="685800" marR="0" lvl="1" indent="-285750" algn="l" defTabSz="914400" rtl="0" eaLnBrk="0" fontAlgn="base" latinLnBrk="0" hangingPunct="0">
              <a:lnSpc>
                <a:spcPct val="95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  <a:defRPr/>
            </a:pPr>
            <a:endParaRPr kumimoji="0" lang="en-US" altLang="en-US" sz="1600" b="0" i="1" u="none" strike="noStrike" kern="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7A7608A-3ACC-7C30-668B-19E2E8D533C6}"/>
              </a:ext>
            </a:extLst>
          </p:cNvPr>
          <p:cNvSpPr txBox="1"/>
          <p:nvPr/>
        </p:nvSpPr>
        <p:spPr>
          <a:xfrm>
            <a:off x="1892835" y="1503587"/>
            <a:ext cx="154709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prstClr val="white"/>
                </a:solidFill>
                <a:latin typeface="Calibri" panose="020F0502020204030204"/>
              </a:rPr>
              <a:t>Train Second Model that tries to correlate </a:t>
            </a:r>
            <a:r>
              <a:rPr lang="en-US" b="1" i="1" dirty="0">
                <a:solidFill>
                  <a:srgbClr val="FFFF00"/>
                </a:solidFill>
                <a:latin typeface="Calibri" panose="020F0502020204030204"/>
              </a:rPr>
              <a:t>Latent Vectors</a:t>
            </a:r>
          </a:p>
          <a:p>
            <a:pPr algn="ctr" defTabSz="457200" fontAlgn="auto">
              <a:spcBef>
                <a:spcPts val="0"/>
              </a:spcBef>
              <a:spcAft>
                <a:spcPts val="0"/>
              </a:spcAft>
            </a:pPr>
            <a:endParaRPr lang="en-US" b="1" i="1" dirty="0">
              <a:solidFill>
                <a:srgbClr val="FFFF00"/>
              </a:solidFill>
              <a:latin typeface="Calibri" panose="020F0502020204030204"/>
            </a:endParaRPr>
          </a:p>
          <a:p>
            <a:pPr algn="ctr" defTabSz="457200" fontAlgn="auto">
              <a:spcBef>
                <a:spcPts val="0"/>
              </a:spcBef>
              <a:spcAft>
                <a:spcPts val="0"/>
              </a:spcAft>
            </a:pPr>
            <a:endParaRPr lang="en-US" b="1" i="1" dirty="0">
              <a:solidFill>
                <a:srgbClr val="FFFF00"/>
              </a:solidFill>
              <a:latin typeface="Calibri" panose="020F0502020204030204"/>
            </a:endParaRPr>
          </a:p>
          <a:p>
            <a:pPr algn="ctr"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solidFill>
                  <a:srgbClr val="FFFF00"/>
                </a:solidFill>
                <a:latin typeface="Calibri" panose="020F0502020204030204"/>
              </a:rPr>
              <a:t>Properties</a:t>
            </a:r>
          </a:p>
        </p:txBody>
      </p:sp>
      <p:sp>
        <p:nvSpPr>
          <p:cNvPr id="36" name="Arrow: Right 35">
            <a:extLst>
              <a:ext uri="{FF2B5EF4-FFF2-40B4-BE49-F238E27FC236}">
                <a16:creationId xmlns:a16="http://schemas.microsoft.com/office/drawing/2014/main" id="{C132EDA9-49C7-0E1C-20E1-3B39C85FDF74}"/>
              </a:ext>
            </a:extLst>
          </p:cNvPr>
          <p:cNvSpPr/>
          <p:nvPr/>
        </p:nvSpPr>
        <p:spPr>
          <a:xfrm rot="5400000">
            <a:off x="2386297" y="2987392"/>
            <a:ext cx="581027" cy="471647"/>
          </a:xfrm>
          <a:prstGeom prst="rightArrow">
            <a:avLst/>
          </a:prstGeom>
          <a:solidFill>
            <a:srgbClr val="FFFF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" name="Rectangle 2">
            <a:extLst>
              <a:ext uri="{FF2B5EF4-FFF2-40B4-BE49-F238E27FC236}">
                <a16:creationId xmlns:a16="http://schemas.microsoft.com/office/drawing/2014/main" id="{C37FA77E-4312-1EB0-E932-40B712B7CE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7806" y="135763"/>
            <a:ext cx="8340538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4400550" algn="l"/>
              </a:tabLst>
              <a:defRPr/>
            </a:pPr>
            <a:r>
              <a:rPr lang="en-US" i="1" kern="0" dirty="0">
                <a:solidFill>
                  <a:srgbClr val="FFFFFF"/>
                </a:solidFill>
                <a:latin typeface="Arial"/>
              </a:rPr>
              <a:t>Questions? Any and All are Welcome </a:t>
            </a:r>
            <a:r>
              <a:rPr lang="en-US" i="1" kern="0" dirty="0">
                <a:solidFill>
                  <a:srgbClr val="FFFFFF"/>
                </a:solidFill>
                <a:latin typeface="Arial"/>
                <a:sym typeface="Wingdings" panose="05000000000000000000" pitchFamily="2" charset="2"/>
              </a:rPr>
              <a:t></a:t>
            </a:r>
            <a:endParaRPr kumimoji="0" lang="en-US" sz="2600" b="1" i="1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rial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56938136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D144FA2-C629-EEE8-6515-1610556FD626}"/>
              </a:ext>
            </a:extLst>
          </p:cNvPr>
          <p:cNvSpPr/>
          <p:nvPr/>
        </p:nvSpPr>
        <p:spPr>
          <a:xfrm>
            <a:off x="0" y="2794906"/>
            <a:ext cx="9144000" cy="339543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8">
            <a:extLst>
              <a:ext uri="{FF2B5EF4-FFF2-40B4-BE49-F238E27FC236}">
                <a16:creationId xmlns:a16="http://schemas.microsoft.com/office/drawing/2014/main" id="{409CF99E-9D30-A8E7-01CB-62E4F4D91B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7888" y="5179791"/>
            <a:ext cx="7875570" cy="868363"/>
          </a:xfrm>
        </p:spPr>
        <p:txBody>
          <a:bodyPr/>
          <a:lstStyle/>
          <a:p>
            <a:pPr>
              <a:defRPr/>
            </a:pPr>
            <a:r>
              <a:rPr lang="en-US" dirty="0">
                <a:solidFill>
                  <a:schemeClr val="tx1"/>
                </a:solidFill>
                <a:effectLst/>
              </a:rPr>
              <a:t>Quantum Chemistry for Health Research</a:t>
            </a:r>
            <a:br>
              <a:rPr lang="en-US" dirty="0">
                <a:solidFill>
                  <a:schemeClr val="tx1"/>
                </a:solidFill>
                <a:effectLst/>
              </a:rPr>
            </a:br>
            <a:r>
              <a:rPr lang="en-US" i="1" dirty="0">
                <a:solidFill>
                  <a:schemeClr val="tx1"/>
                </a:solidFill>
                <a:effectLst/>
              </a:rPr>
              <a:t>(and other useful information, maybe…)</a:t>
            </a:r>
            <a:br>
              <a:rPr lang="en-US" dirty="0">
                <a:solidFill>
                  <a:schemeClr val="tx1"/>
                </a:solidFill>
                <a:effectLst/>
              </a:rPr>
            </a:br>
            <a:br>
              <a:rPr lang="en-US" dirty="0">
                <a:solidFill>
                  <a:schemeClr val="tx1"/>
                </a:solidFill>
                <a:effectLst/>
              </a:rPr>
            </a:br>
            <a:r>
              <a:rPr lang="en-US" sz="2400" i="1" dirty="0">
                <a:solidFill>
                  <a:schemeClr val="tx1"/>
                </a:solidFill>
                <a:effectLst/>
              </a:rPr>
              <a:t>Joe Ivanic</a:t>
            </a:r>
            <a:br>
              <a:rPr lang="en-US" sz="2400" i="1" dirty="0">
                <a:solidFill>
                  <a:schemeClr val="tx1"/>
                </a:solidFill>
                <a:effectLst/>
              </a:rPr>
            </a:br>
            <a:br>
              <a:rPr lang="en-US" sz="2400" i="1" dirty="0">
                <a:solidFill>
                  <a:schemeClr val="tx1"/>
                </a:solidFill>
                <a:effectLst/>
              </a:rPr>
            </a:br>
            <a:r>
              <a:rPr lang="en-US" sz="2400" i="1" dirty="0">
                <a:solidFill>
                  <a:schemeClr val="tx1"/>
                </a:solidFill>
                <a:effectLst/>
              </a:rPr>
              <a:t>Advanced Biomedical Computational Science</a:t>
            </a:r>
            <a:br>
              <a:rPr lang="en-US" sz="2400" i="1" dirty="0">
                <a:solidFill>
                  <a:schemeClr val="tx1"/>
                </a:solidFill>
                <a:effectLst/>
              </a:rPr>
            </a:br>
            <a:endParaRPr lang="en-US" sz="2400" i="1" dirty="0"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9341637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86F354D-F086-179F-65A8-8280748F3132}"/>
              </a:ext>
            </a:extLst>
          </p:cNvPr>
          <p:cNvSpPr/>
          <p:nvPr/>
        </p:nvSpPr>
        <p:spPr>
          <a:xfrm>
            <a:off x="0" y="3"/>
            <a:ext cx="9144000" cy="1249082"/>
          </a:xfrm>
          <a:prstGeom prst="rect">
            <a:avLst/>
          </a:prstGeom>
          <a:gradFill flip="none" rotWithShape="1">
            <a:gsLst>
              <a:gs pos="0">
                <a:srgbClr val="142B2E"/>
              </a:gs>
              <a:gs pos="100000">
                <a:srgbClr val="28585E"/>
              </a:gs>
              <a:gs pos="85000">
                <a:srgbClr val="1E414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1CA4011-F64F-E544-585F-57596D81A30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8150" y="304800"/>
            <a:ext cx="8534400" cy="7620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100000"/>
              </a:lnSpc>
              <a:defRPr/>
            </a:pPr>
            <a:r>
              <a:rPr lang="en-US" sz="2500" dirty="0"/>
              <a:t>What is Quantum Chemistry?</a:t>
            </a:r>
            <a:br>
              <a:rPr lang="en-US" sz="2500" dirty="0"/>
            </a:br>
            <a:endParaRPr lang="en-US" sz="2500" baseline="-25000" dirty="0">
              <a:solidFill>
                <a:srgbClr val="FFFF00"/>
              </a:solidFill>
              <a:effectLst/>
            </a:endParaRP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78B0FE73-62BD-2890-2DD8-07A3D710236A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0" y="1295400"/>
            <a:ext cx="9144000" cy="5029200"/>
          </a:xfrm>
        </p:spPr>
        <p:txBody>
          <a:bodyPr/>
          <a:lstStyle/>
          <a:p>
            <a:r>
              <a:rPr lang="en-US" sz="2000" b="1" i="1" dirty="0"/>
              <a:t>Discovered that light has wave character </a:t>
            </a:r>
          </a:p>
          <a:p>
            <a:pPr lvl="1"/>
            <a:endParaRPr lang="en-US" sz="1800" dirty="0">
              <a:solidFill>
                <a:srgbClr val="0000FF"/>
              </a:solidFill>
            </a:endParaRP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5993A38-414A-4D53-1930-0E97E39EE4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1828800"/>
            <a:ext cx="7439609" cy="4953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22F66EE-C6CA-81D5-CF90-4AF7699DDEBF}"/>
              </a:ext>
            </a:extLst>
          </p:cNvPr>
          <p:cNvSpPr/>
          <p:nvPr/>
        </p:nvSpPr>
        <p:spPr>
          <a:xfrm>
            <a:off x="609600" y="6477000"/>
            <a:ext cx="3505200" cy="381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60021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DBEDC5B-1D26-D48A-1220-E28388BEF8BC}"/>
              </a:ext>
            </a:extLst>
          </p:cNvPr>
          <p:cNvSpPr/>
          <p:nvPr/>
        </p:nvSpPr>
        <p:spPr>
          <a:xfrm>
            <a:off x="0" y="3"/>
            <a:ext cx="9144000" cy="1249082"/>
          </a:xfrm>
          <a:prstGeom prst="rect">
            <a:avLst/>
          </a:prstGeom>
          <a:gradFill flip="none" rotWithShape="1">
            <a:gsLst>
              <a:gs pos="0">
                <a:srgbClr val="142B2E"/>
              </a:gs>
              <a:gs pos="100000">
                <a:srgbClr val="28585E"/>
              </a:gs>
              <a:gs pos="85000">
                <a:srgbClr val="1E414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2704A1E6-1D98-CF1D-8F89-9EF4AB78AE7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8150" y="304800"/>
            <a:ext cx="8534400" cy="7620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100000"/>
              </a:lnSpc>
              <a:defRPr/>
            </a:pPr>
            <a:r>
              <a:rPr lang="en-US" sz="2500" dirty="0"/>
              <a:t>What is Quantum Chemistry?</a:t>
            </a:r>
            <a:br>
              <a:rPr lang="en-US" sz="2500" dirty="0"/>
            </a:br>
            <a:endParaRPr lang="en-US" sz="2500" baseline="-25000" dirty="0">
              <a:solidFill>
                <a:srgbClr val="FFFF00"/>
              </a:solidFill>
              <a:effectLst/>
            </a:endParaRP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DC6C4440-084A-CB78-52B9-6CE0EFFDDB1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0" y="1295400"/>
            <a:ext cx="9144000" cy="5029200"/>
          </a:xfrm>
        </p:spPr>
        <p:txBody>
          <a:bodyPr/>
          <a:lstStyle/>
          <a:p>
            <a:r>
              <a:rPr lang="en-US" sz="2000" b="1" i="1" dirty="0"/>
              <a:t>Discovered that light has wave character</a:t>
            </a:r>
          </a:p>
          <a:p>
            <a:r>
              <a:rPr lang="en-US" sz="2000" b="1" i="1" dirty="0">
                <a:solidFill>
                  <a:srgbClr val="0000FF"/>
                </a:solidFill>
              </a:rPr>
              <a:t>Wave character leads to “interference”</a:t>
            </a:r>
          </a:p>
          <a:p>
            <a:pPr lvl="1"/>
            <a:endParaRPr lang="en-US" sz="1800" dirty="0">
              <a:solidFill>
                <a:srgbClr val="0000FF"/>
              </a:solidFill>
            </a:endParaRP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sz="1800" b="1" i="1" dirty="0"/>
          </a:p>
          <a:p>
            <a:pPr lvl="1"/>
            <a:endParaRPr lang="en-US" sz="1800" dirty="0">
              <a:solidFill>
                <a:srgbClr val="0000FF"/>
              </a:solidFill>
            </a:endParaRP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0F4F721-98B6-2442-5E2F-A92BD9CD568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760"/>
          <a:stretch/>
        </p:blipFill>
        <p:spPr>
          <a:xfrm>
            <a:off x="1815064" y="3035808"/>
            <a:ext cx="6109736" cy="382219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9419225-0576-62B2-E379-6CBFD6817EF4}"/>
              </a:ext>
            </a:extLst>
          </p:cNvPr>
          <p:cNvSpPr txBox="1"/>
          <p:nvPr/>
        </p:nvSpPr>
        <p:spPr>
          <a:xfrm>
            <a:off x="5715000" y="2697254"/>
            <a:ext cx="14248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/>
              <a:t>Water waves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091631E-43B0-884C-A214-065B30816695}"/>
              </a:ext>
            </a:extLst>
          </p:cNvPr>
          <p:cNvSpPr/>
          <p:nvPr/>
        </p:nvSpPr>
        <p:spPr>
          <a:xfrm>
            <a:off x="3048000" y="6629400"/>
            <a:ext cx="5864550" cy="228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7556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DC7C983-496B-A51B-D800-D125AA52AB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85" t="12258" r="-1" b="2907"/>
          <a:stretch/>
        </p:blipFill>
        <p:spPr>
          <a:xfrm>
            <a:off x="0" y="2057400"/>
            <a:ext cx="6172200" cy="4800600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6BC9474-3F53-A733-1EB1-A9D4C1F15A77}"/>
              </a:ext>
            </a:extLst>
          </p:cNvPr>
          <p:cNvCxnSpPr/>
          <p:nvPr/>
        </p:nvCxnSpPr>
        <p:spPr>
          <a:xfrm>
            <a:off x="2593497" y="1868553"/>
            <a:ext cx="8766" cy="1762411"/>
          </a:xfrm>
          <a:prstGeom prst="straightConnector1">
            <a:avLst/>
          </a:prstGeom>
          <a:ln w="28575">
            <a:solidFill>
              <a:srgbClr val="0000FF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7A81747D-0A8C-E80F-5C9C-A9F6151DC370}"/>
              </a:ext>
            </a:extLst>
          </p:cNvPr>
          <p:cNvSpPr/>
          <p:nvPr/>
        </p:nvSpPr>
        <p:spPr>
          <a:xfrm>
            <a:off x="2548654" y="3733800"/>
            <a:ext cx="89687" cy="92384"/>
          </a:xfrm>
          <a:prstGeom prst="ellipse">
            <a:avLst/>
          </a:prstGeom>
          <a:solidFill>
            <a:srgbClr val="FF0000"/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D19D1C3-6A1C-9901-C01C-F035373C4CC3}"/>
              </a:ext>
            </a:extLst>
          </p:cNvPr>
          <p:cNvSpPr txBox="1"/>
          <p:nvPr/>
        </p:nvSpPr>
        <p:spPr>
          <a:xfrm>
            <a:off x="1295400" y="1283778"/>
            <a:ext cx="63802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>
                <a:solidFill>
                  <a:srgbClr val="00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Postdoc with </a:t>
            </a:r>
            <a:r>
              <a:rPr lang="en-US" sz="1600" b="1" i="1" u="sng" dirty="0">
                <a:solidFill>
                  <a:srgbClr val="00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Klaus </a:t>
            </a:r>
            <a:r>
              <a:rPr lang="en-US" sz="1600" b="1" i="1" u="sng" dirty="0" err="1">
                <a:solidFill>
                  <a:srgbClr val="00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Ruedenberg</a:t>
            </a:r>
            <a:r>
              <a:rPr lang="en-US" sz="1600" b="1" i="1" dirty="0">
                <a:solidFill>
                  <a:srgbClr val="00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600" b="1" i="1" dirty="0">
                <a:solidFill>
                  <a:srgbClr val="0066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Schrodinger Medal 2018, </a:t>
            </a:r>
            <a:r>
              <a:rPr lang="en-US" sz="1600" b="1" i="1" dirty="0">
                <a:latin typeface="Calibri" panose="020F0502020204030204" pitchFamily="34" charset="0"/>
                <a:cs typeface="Calibri" panose="020F0502020204030204" pitchFamily="34" charset="0"/>
              </a:rPr>
              <a:t>101 years old</a:t>
            </a:r>
          </a:p>
          <a:p>
            <a:r>
              <a:rPr lang="en-US" sz="1600" b="1" i="1" dirty="0">
                <a:solidFill>
                  <a:srgbClr val="00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            DoE Research Institute, Iowa (Quantum Chemistry: 1995 - 2001)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2CECE92-DCC9-0554-249D-52491AFDCAEE}"/>
              </a:ext>
            </a:extLst>
          </p:cNvPr>
          <p:cNvCxnSpPr/>
          <p:nvPr/>
        </p:nvCxnSpPr>
        <p:spPr>
          <a:xfrm>
            <a:off x="2743200" y="3793311"/>
            <a:ext cx="2087223" cy="204661"/>
          </a:xfrm>
          <a:prstGeom prst="straightConnector1">
            <a:avLst/>
          </a:prstGeom>
          <a:ln w="28575">
            <a:solidFill>
              <a:srgbClr val="FF0000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04E410F3-2936-C31F-618F-410C5B06DA4B}"/>
              </a:ext>
            </a:extLst>
          </p:cNvPr>
          <p:cNvSpPr/>
          <p:nvPr/>
        </p:nvSpPr>
        <p:spPr>
          <a:xfrm>
            <a:off x="4870730" y="3971841"/>
            <a:ext cx="89687" cy="92384"/>
          </a:xfrm>
          <a:prstGeom prst="ellipse">
            <a:avLst/>
          </a:prstGeom>
          <a:solidFill>
            <a:srgbClr val="FF0000"/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78334AB-21CA-74E3-211F-015CDFFD63B4}"/>
              </a:ext>
            </a:extLst>
          </p:cNvPr>
          <p:cNvCxnSpPr/>
          <p:nvPr/>
        </p:nvCxnSpPr>
        <p:spPr>
          <a:xfrm flipV="1">
            <a:off x="0" y="3814722"/>
            <a:ext cx="2537527" cy="1747878"/>
          </a:xfrm>
          <a:prstGeom prst="straightConnector1">
            <a:avLst/>
          </a:prstGeom>
          <a:ln w="28575">
            <a:solidFill>
              <a:srgbClr val="FF0000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EC285DE-68E9-FC7F-ABF8-62C436D89131}"/>
              </a:ext>
            </a:extLst>
          </p:cNvPr>
          <p:cNvSpPr txBox="1"/>
          <p:nvPr/>
        </p:nvSpPr>
        <p:spPr>
          <a:xfrm>
            <a:off x="6324381" y="2209800"/>
            <a:ext cx="281961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i="1" dirty="0">
                <a:solidFill>
                  <a:srgbClr val="00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NCI-Frederick / ABCC (2001-05)</a:t>
            </a:r>
          </a:p>
          <a:p>
            <a:pPr algn="ctr"/>
            <a:r>
              <a:rPr lang="en-US" sz="1600" b="1" i="1" dirty="0">
                <a:solidFill>
                  <a:srgbClr val="00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SAIC-Frederick</a:t>
            </a:r>
          </a:p>
          <a:p>
            <a:pPr algn="ctr"/>
            <a:r>
              <a:rPr lang="en-US" sz="1600" b="1" i="1" dirty="0">
                <a:solidFill>
                  <a:srgbClr val="00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Quantum Chemistry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77DCBC5-3380-108A-7AA7-8E98570DD861}"/>
              </a:ext>
            </a:extLst>
          </p:cNvPr>
          <p:cNvCxnSpPr/>
          <p:nvPr/>
        </p:nvCxnSpPr>
        <p:spPr>
          <a:xfrm flipH="1">
            <a:off x="7595965" y="3088460"/>
            <a:ext cx="0" cy="526656"/>
          </a:xfrm>
          <a:prstGeom prst="straightConnector1">
            <a:avLst/>
          </a:prstGeom>
          <a:ln w="28575">
            <a:solidFill>
              <a:srgbClr val="0000FF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3E1F958-F54C-4201-F3BD-97C88273F82D}"/>
              </a:ext>
            </a:extLst>
          </p:cNvPr>
          <p:cNvSpPr txBox="1"/>
          <p:nvPr/>
        </p:nvSpPr>
        <p:spPr>
          <a:xfrm>
            <a:off x="6224162" y="3664893"/>
            <a:ext cx="29198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i="1" dirty="0">
                <a:solidFill>
                  <a:srgbClr val="00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DoD (2005-09)</a:t>
            </a:r>
          </a:p>
          <a:p>
            <a:pPr algn="ctr"/>
            <a:r>
              <a:rPr lang="en-US" sz="1600" b="1" i="1" dirty="0">
                <a:solidFill>
                  <a:srgbClr val="00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Bioinformatics/Network Science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0E6DE1E-44A3-5BC5-FA1C-00180627A118}"/>
              </a:ext>
            </a:extLst>
          </p:cNvPr>
          <p:cNvCxnSpPr/>
          <p:nvPr/>
        </p:nvCxnSpPr>
        <p:spPr>
          <a:xfrm flipH="1">
            <a:off x="7595965" y="4419600"/>
            <a:ext cx="0" cy="526656"/>
          </a:xfrm>
          <a:prstGeom prst="straightConnector1">
            <a:avLst/>
          </a:prstGeom>
          <a:ln w="28575">
            <a:solidFill>
              <a:srgbClr val="0000FF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21BB5C18-2DA2-D733-B402-8DAEEEE6021C}"/>
              </a:ext>
            </a:extLst>
          </p:cNvPr>
          <p:cNvSpPr txBox="1"/>
          <p:nvPr/>
        </p:nvSpPr>
        <p:spPr>
          <a:xfrm>
            <a:off x="6630265" y="5123056"/>
            <a:ext cx="1947584" cy="830997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ffectLst>
            <a:glow rad="101600">
              <a:srgbClr val="FFFF00">
                <a:alpha val="60000"/>
              </a:srgbClr>
            </a:glo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sz="1600" b="1" i="1" dirty="0">
                <a:solidFill>
                  <a:srgbClr val="00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FNLCR / ABCS (2009)</a:t>
            </a:r>
          </a:p>
          <a:p>
            <a:pPr algn="ctr"/>
            <a:r>
              <a:rPr lang="en-US" sz="1600" b="1" i="1" dirty="0" err="1">
                <a:solidFill>
                  <a:srgbClr val="00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Leidos</a:t>
            </a:r>
            <a:r>
              <a:rPr lang="en-US" sz="1600" b="1" i="1" dirty="0">
                <a:solidFill>
                  <a:srgbClr val="00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Biomed</a:t>
            </a:r>
          </a:p>
          <a:p>
            <a:pPr algn="ctr"/>
            <a:r>
              <a:rPr lang="en-US" sz="1600" b="1" i="1" dirty="0">
                <a:solidFill>
                  <a:srgbClr val="00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Quantum Chemistry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BA9E13B-5963-4250-1C38-4AB76D23DD36}"/>
              </a:ext>
            </a:extLst>
          </p:cNvPr>
          <p:cNvCxnSpPr/>
          <p:nvPr/>
        </p:nvCxnSpPr>
        <p:spPr>
          <a:xfrm flipH="1">
            <a:off x="5000732" y="2629912"/>
            <a:ext cx="1472896" cy="1351876"/>
          </a:xfrm>
          <a:prstGeom prst="straightConnector1">
            <a:avLst/>
          </a:prstGeom>
          <a:ln w="28575">
            <a:solidFill>
              <a:srgbClr val="0000FF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D50CA200-17AF-71A4-277E-3CEE4EB7B317}"/>
              </a:ext>
            </a:extLst>
          </p:cNvPr>
          <p:cNvSpPr/>
          <p:nvPr/>
        </p:nvSpPr>
        <p:spPr>
          <a:xfrm>
            <a:off x="0" y="3"/>
            <a:ext cx="9144000" cy="1249082"/>
          </a:xfrm>
          <a:prstGeom prst="rect">
            <a:avLst/>
          </a:prstGeom>
          <a:gradFill flip="none" rotWithShape="1">
            <a:gsLst>
              <a:gs pos="0">
                <a:srgbClr val="142B2E"/>
              </a:gs>
              <a:gs pos="100000">
                <a:srgbClr val="28585E"/>
              </a:gs>
              <a:gs pos="85000">
                <a:srgbClr val="1E414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7E2A2D52-4DCB-7BF7-93B3-CC374084DCE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8150" y="304800"/>
            <a:ext cx="8534400" cy="7620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100000"/>
              </a:lnSpc>
              <a:defRPr/>
            </a:pPr>
            <a:r>
              <a:rPr lang="en-US" sz="2500" dirty="0"/>
              <a:t>Joe Ivanic: Life and Career Summary</a:t>
            </a:r>
            <a:br>
              <a:rPr lang="en-US" sz="2500" dirty="0"/>
            </a:br>
            <a:endParaRPr lang="en-US" sz="2500" baseline="-25000" dirty="0">
              <a:solidFill>
                <a:srgbClr val="FFFF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00986173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65B2555-4217-AFE1-81F0-3B43CD2D0B73}"/>
              </a:ext>
            </a:extLst>
          </p:cNvPr>
          <p:cNvSpPr/>
          <p:nvPr/>
        </p:nvSpPr>
        <p:spPr>
          <a:xfrm>
            <a:off x="0" y="3"/>
            <a:ext cx="9144000" cy="1249082"/>
          </a:xfrm>
          <a:prstGeom prst="rect">
            <a:avLst/>
          </a:prstGeom>
          <a:gradFill flip="none" rotWithShape="1">
            <a:gsLst>
              <a:gs pos="0">
                <a:srgbClr val="142B2E"/>
              </a:gs>
              <a:gs pos="100000">
                <a:srgbClr val="28585E"/>
              </a:gs>
              <a:gs pos="85000">
                <a:srgbClr val="1E414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D49C6DDD-4246-7448-1966-BD1C626FF45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8150" y="304800"/>
            <a:ext cx="8534400" cy="7620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100000"/>
              </a:lnSpc>
              <a:defRPr/>
            </a:pPr>
            <a:r>
              <a:rPr lang="en-US" sz="2500" dirty="0"/>
              <a:t>What is Quantum Chemistry?</a:t>
            </a:r>
            <a:br>
              <a:rPr lang="en-US" sz="2500" dirty="0"/>
            </a:br>
            <a:endParaRPr lang="en-US" sz="2500" baseline="-25000" dirty="0">
              <a:solidFill>
                <a:srgbClr val="FFFF00"/>
              </a:solidFill>
              <a:effectLst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68368A3-F958-7A0A-1F88-C80CB2349E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760"/>
          <a:stretch/>
        </p:blipFill>
        <p:spPr>
          <a:xfrm>
            <a:off x="1815064" y="3035808"/>
            <a:ext cx="6109736" cy="382219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42CB465-747E-A513-6EB4-78D7970636A4}"/>
              </a:ext>
            </a:extLst>
          </p:cNvPr>
          <p:cNvSpPr txBox="1"/>
          <p:nvPr/>
        </p:nvSpPr>
        <p:spPr>
          <a:xfrm>
            <a:off x="5715000" y="2697254"/>
            <a:ext cx="14248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/>
              <a:t>Water waves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576FB06-4F5C-6EEF-DC12-FE0EFBE83256}"/>
              </a:ext>
            </a:extLst>
          </p:cNvPr>
          <p:cNvSpPr/>
          <p:nvPr/>
        </p:nvSpPr>
        <p:spPr>
          <a:xfrm>
            <a:off x="3048000" y="6629400"/>
            <a:ext cx="5864550" cy="228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5424726-11F8-E8D0-E443-9BAB8C52F6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5064" y="3035808"/>
            <a:ext cx="7252736" cy="382219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8E8946F-10F1-3ADB-778C-DEA27A981BF2}"/>
              </a:ext>
            </a:extLst>
          </p:cNvPr>
          <p:cNvSpPr txBox="1"/>
          <p:nvPr/>
        </p:nvSpPr>
        <p:spPr>
          <a:xfrm>
            <a:off x="7784332" y="2697199"/>
            <a:ext cx="135966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/>
              <a:t>Light waves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B1625B7-BE86-E27F-1AEB-375BDDA60F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94467" y="3999667"/>
            <a:ext cx="1334333" cy="1334333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953902A5-1249-B285-E405-22C4BC6F31AE}"/>
              </a:ext>
            </a:extLst>
          </p:cNvPr>
          <p:cNvSpPr/>
          <p:nvPr/>
        </p:nvSpPr>
        <p:spPr>
          <a:xfrm>
            <a:off x="3200400" y="6627899"/>
            <a:ext cx="5864550" cy="228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3">
            <a:extLst>
              <a:ext uri="{FF2B5EF4-FFF2-40B4-BE49-F238E27FC236}">
                <a16:creationId xmlns:a16="http://schemas.microsoft.com/office/drawing/2014/main" id="{6C68B1DB-E94E-9AAA-511A-EEB403976E6A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0" y="1295400"/>
            <a:ext cx="9144000" cy="5029200"/>
          </a:xfrm>
        </p:spPr>
        <p:txBody>
          <a:bodyPr/>
          <a:lstStyle/>
          <a:p>
            <a:r>
              <a:rPr lang="en-US" sz="2000" b="1" i="1" dirty="0"/>
              <a:t>Discovered that light has wave character</a:t>
            </a:r>
          </a:p>
          <a:p>
            <a:r>
              <a:rPr lang="en-US" sz="2000" b="1" i="1" dirty="0">
                <a:solidFill>
                  <a:srgbClr val="0000FF"/>
                </a:solidFill>
              </a:rPr>
              <a:t>Wave character leads to “interference”</a:t>
            </a:r>
          </a:p>
          <a:p>
            <a:r>
              <a:rPr lang="en-US" sz="2000" b="1" i="1" dirty="0">
                <a:solidFill>
                  <a:srgbClr val="0000FF"/>
                </a:solidFill>
              </a:rPr>
              <a:t>Young’s double slit experiment demonstrates “interference” for light</a:t>
            </a:r>
          </a:p>
          <a:p>
            <a:pPr lvl="1"/>
            <a:endParaRPr lang="en-US" sz="1800" dirty="0">
              <a:solidFill>
                <a:srgbClr val="0000FF"/>
              </a:solidFill>
            </a:endParaRP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sz="1800" b="1" i="1" dirty="0"/>
          </a:p>
          <a:p>
            <a:pPr lvl="1"/>
            <a:endParaRPr lang="en-US" sz="1800" dirty="0">
              <a:solidFill>
                <a:srgbClr val="0000FF"/>
              </a:solidFill>
            </a:endParaRP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119008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tangle 59">
            <a:extLst>
              <a:ext uri="{FF2B5EF4-FFF2-40B4-BE49-F238E27FC236}">
                <a16:creationId xmlns:a16="http://schemas.microsoft.com/office/drawing/2014/main" id="{1FCC00C2-EE36-F747-3DCC-55D1168443E7}"/>
              </a:ext>
            </a:extLst>
          </p:cNvPr>
          <p:cNvSpPr/>
          <p:nvPr/>
        </p:nvSpPr>
        <p:spPr>
          <a:xfrm>
            <a:off x="0" y="3"/>
            <a:ext cx="9144000" cy="1249082"/>
          </a:xfrm>
          <a:prstGeom prst="rect">
            <a:avLst/>
          </a:prstGeom>
          <a:gradFill flip="none" rotWithShape="1">
            <a:gsLst>
              <a:gs pos="0">
                <a:srgbClr val="142B2E"/>
              </a:gs>
              <a:gs pos="100000">
                <a:srgbClr val="28585E"/>
              </a:gs>
              <a:gs pos="85000">
                <a:srgbClr val="1E414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2">
            <a:extLst>
              <a:ext uri="{FF2B5EF4-FFF2-40B4-BE49-F238E27FC236}">
                <a16:creationId xmlns:a16="http://schemas.microsoft.com/office/drawing/2014/main" id="{9054B8D4-5184-B272-DD96-B2CCC186103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8150" y="304800"/>
            <a:ext cx="8534400" cy="7620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100000"/>
              </a:lnSpc>
              <a:defRPr/>
            </a:pPr>
            <a:r>
              <a:rPr lang="en-US" sz="2500" dirty="0"/>
              <a:t>What is Quantum Chemistry?</a:t>
            </a:r>
            <a:br>
              <a:rPr lang="en-US" sz="2500" dirty="0"/>
            </a:br>
            <a:endParaRPr lang="en-US" sz="2500" baseline="-25000" dirty="0">
              <a:solidFill>
                <a:srgbClr val="FFFF00"/>
              </a:solidFill>
              <a:effectLst/>
            </a:endParaRPr>
          </a:p>
        </p:txBody>
      </p:sp>
      <p:pic>
        <p:nvPicPr>
          <p:cNvPr id="69" name="Picture 68">
            <a:extLst>
              <a:ext uri="{FF2B5EF4-FFF2-40B4-BE49-F238E27FC236}">
                <a16:creationId xmlns:a16="http://schemas.microsoft.com/office/drawing/2014/main" id="{B3E9140A-9BCB-1651-4D5E-E36D630146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5064" y="3035808"/>
            <a:ext cx="7252736" cy="3822192"/>
          </a:xfrm>
          <a:prstGeom prst="rect">
            <a:avLst/>
          </a:prstGeom>
        </p:spPr>
      </p:pic>
      <p:sp>
        <p:nvSpPr>
          <p:cNvPr id="70" name="Rectangle 69">
            <a:extLst>
              <a:ext uri="{FF2B5EF4-FFF2-40B4-BE49-F238E27FC236}">
                <a16:creationId xmlns:a16="http://schemas.microsoft.com/office/drawing/2014/main" id="{C671659A-DE28-4FDA-364A-2428082CB63F}"/>
              </a:ext>
            </a:extLst>
          </p:cNvPr>
          <p:cNvSpPr/>
          <p:nvPr/>
        </p:nvSpPr>
        <p:spPr>
          <a:xfrm>
            <a:off x="3048000" y="6629400"/>
            <a:ext cx="5864550" cy="228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3">
            <a:extLst>
              <a:ext uri="{FF2B5EF4-FFF2-40B4-BE49-F238E27FC236}">
                <a16:creationId xmlns:a16="http://schemas.microsoft.com/office/drawing/2014/main" id="{D905D731-7049-0494-7A89-1B3BB826ECE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295400"/>
            <a:ext cx="9144000" cy="502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Char char="•"/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7388" indent="-28575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Font typeface="Arial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4859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8288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C00000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2860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7432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2004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6576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2000" b="1" i="1" kern="0" dirty="0"/>
              <a:t>Discovered that light has wave character</a:t>
            </a:r>
          </a:p>
          <a:p>
            <a:r>
              <a:rPr lang="en-US" sz="2000" b="1" i="1" kern="0" dirty="0">
                <a:solidFill>
                  <a:srgbClr val="0000FF"/>
                </a:solidFill>
              </a:rPr>
              <a:t>Wave character leads to “interference”</a:t>
            </a:r>
          </a:p>
          <a:p>
            <a:r>
              <a:rPr lang="en-US" sz="2000" b="1" i="1" kern="0" dirty="0">
                <a:solidFill>
                  <a:srgbClr val="0000FF"/>
                </a:solidFill>
              </a:rPr>
              <a:t>Young’s double slit experiment demonstrates “interference” for light</a:t>
            </a:r>
          </a:p>
          <a:p>
            <a:pPr lvl="1"/>
            <a:endParaRPr lang="en-US" sz="1800" kern="0" dirty="0">
              <a:solidFill>
                <a:srgbClr val="0000FF"/>
              </a:solidFill>
            </a:endParaRPr>
          </a:p>
          <a:p>
            <a:pPr lvl="1"/>
            <a:endParaRPr lang="en-US" kern="0" dirty="0"/>
          </a:p>
          <a:p>
            <a:pPr lvl="1"/>
            <a:endParaRPr lang="en-US" kern="0" dirty="0"/>
          </a:p>
          <a:p>
            <a:pPr lvl="1"/>
            <a:endParaRPr lang="en-US" sz="1800" b="1" i="1" kern="0" dirty="0"/>
          </a:p>
          <a:p>
            <a:pPr lvl="1"/>
            <a:endParaRPr lang="en-US" sz="1800" kern="0" dirty="0">
              <a:solidFill>
                <a:srgbClr val="0000FF"/>
              </a:solidFill>
            </a:endParaRPr>
          </a:p>
          <a:p>
            <a:pPr lvl="1"/>
            <a:endParaRPr lang="en-US" kern="0" dirty="0"/>
          </a:p>
          <a:p>
            <a:pPr lvl="1"/>
            <a:endParaRPr lang="en-US" kern="0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2FD87EB3-477B-8D13-74DA-8BDBD2D21A0E}"/>
              </a:ext>
            </a:extLst>
          </p:cNvPr>
          <p:cNvSpPr txBox="1"/>
          <p:nvPr/>
        </p:nvSpPr>
        <p:spPr>
          <a:xfrm>
            <a:off x="195094" y="4043779"/>
            <a:ext cx="12442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>
                <a:solidFill>
                  <a:srgbClr val="0000FF"/>
                </a:solidFill>
              </a:rPr>
              <a:t>Electrons?</a:t>
            </a: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69C7BF9D-A29C-77D0-55AB-B2C94ABB70CB}"/>
              </a:ext>
            </a:extLst>
          </p:cNvPr>
          <p:cNvSpPr/>
          <p:nvPr/>
        </p:nvSpPr>
        <p:spPr>
          <a:xfrm>
            <a:off x="755132" y="4494698"/>
            <a:ext cx="304800" cy="30480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36C59A24-B3D8-9CE3-E306-B2ED38915622}"/>
              </a:ext>
            </a:extLst>
          </p:cNvPr>
          <p:cNvSpPr txBox="1"/>
          <p:nvPr/>
        </p:nvSpPr>
        <p:spPr>
          <a:xfrm>
            <a:off x="755132" y="4462432"/>
            <a:ext cx="228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−</a:t>
            </a:r>
          </a:p>
        </p:txBody>
      </p: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EE7FAD9D-873F-A639-7E66-A22A82EE2914}"/>
              </a:ext>
            </a:extLst>
          </p:cNvPr>
          <p:cNvCxnSpPr/>
          <p:nvPr/>
        </p:nvCxnSpPr>
        <p:spPr>
          <a:xfrm>
            <a:off x="1143000" y="4648200"/>
            <a:ext cx="656448" cy="1238"/>
          </a:xfrm>
          <a:prstGeom prst="straightConnector1">
            <a:avLst/>
          </a:prstGeom>
          <a:ln w="38100">
            <a:solidFill>
              <a:srgbClr val="0000FF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84741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AE520E3-5B44-ECEA-0935-335EA2F43490}"/>
              </a:ext>
            </a:extLst>
          </p:cNvPr>
          <p:cNvSpPr/>
          <p:nvPr/>
        </p:nvSpPr>
        <p:spPr>
          <a:xfrm>
            <a:off x="0" y="3"/>
            <a:ext cx="9144000" cy="1249082"/>
          </a:xfrm>
          <a:prstGeom prst="rect">
            <a:avLst/>
          </a:prstGeom>
          <a:gradFill flip="none" rotWithShape="1">
            <a:gsLst>
              <a:gs pos="0">
                <a:srgbClr val="142B2E"/>
              </a:gs>
              <a:gs pos="100000">
                <a:srgbClr val="28585E"/>
              </a:gs>
              <a:gs pos="85000">
                <a:srgbClr val="1E414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0509BA38-4327-7558-1970-58DBB7EA546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8150" y="304800"/>
            <a:ext cx="8534400" cy="7620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100000"/>
              </a:lnSpc>
              <a:defRPr/>
            </a:pPr>
            <a:r>
              <a:rPr lang="en-US" sz="2500" dirty="0"/>
              <a:t>What is Quantum Chemistry?</a:t>
            </a:r>
            <a:br>
              <a:rPr lang="en-US" sz="2500" dirty="0"/>
            </a:br>
            <a:endParaRPr lang="en-US" sz="2500" baseline="-25000" dirty="0">
              <a:solidFill>
                <a:srgbClr val="FFFF00"/>
              </a:solidFill>
              <a:effectLst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177E7D4-1580-77B7-D159-4A255F3C04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4932" y="3225729"/>
            <a:ext cx="5179068" cy="314753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3216D57-CA88-DC61-9736-55311A0798CF}"/>
              </a:ext>
            </a:extLst>
          </p:cNvPr>
          <p:cNvSpPr txBox="1"/>
          <p:nvPr/>
        </p:nvSpPr>
        <p:spPr>
          <a:xfrm>
            <a:off x="3955613" y="2856397"/>
            <a:ext cx="50064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Electrons fired one at a time through double slit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EAE33B-0496-7F76-EF3A-8F874ED3BF37}"/>
              </a:ext>
            </a:extLst>
          </p:cNvPr>
          <p:cNvSpPr txBox="1"/>
          <p:nvPr/>
        </p:nvSpPr>
        <p:spPr>
          <a:xfrm>
            <a:off x="5171341" y="6366410"/>
            <a:ext cx="39164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Diffraction pattern appears over time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B0248A3-F6AE-709F-334A-1A8F8F97ACC5}"/>
              </a:ext>
            </a:extLst>
          </p:cNvPr>
          <p:cNvSpPr txBox="1"/>
          <p:nvPr/>
        </p:nvSpPr>
        <p:spPr>
          <a:xfrm>
            <a:off x="0" y="4043779"/>
            <a:ext cx="13019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>
                <a:solidFill>
                  <a:srgbClr val="0000FF"/>
                </a:solidFill>
              </a:rPr>
              <a:t>Electrons? </a:t>
            </a:r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0CEC5962-599F-9F54-2E30-9D4E62F45129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0" y="1295400"/>
            <a:ext cx="9144000" cy="5029200"/>
          </a:xfrm>
        </p:spPr>
        <p:txBody>
          <a:bodyPr/>
          <a:lstStyle/>
          <a:p>
            <a:r>
              <a:rPr lang="en-US" sz="2000" b="1" i="1" dirty="0"/>
              <a:t>Discovered that light has wave character</a:t>
            </a:r>
          </a:p>
          <a:p>
            <a:r>
              <a:rPr lang="en-US" sz="2000" b="1" i="1" dirty="0">
                <a:solidFill>
                  <a:srgbClr val="0000FF"/>
                </a:solidFill>
              </a:rPr>
              <a:t>Wave character leads to “interference”</a:t>
            </a:r>
          </a:p>
          <a:p>
            <a:r>
              <a:rPr lang="en-US" sz="2000" b="1" i="1" dirty="0">
                <a:solidFill>
                  <a:srgbClr val="0000FF"/>
                </a:solidFill>
              </a:rPr>
              <a:t>Young’s double slit experiment demonstrates “interference” for light</a:t>
            </a:r>
          </a:p>
          <a:p>
            <a:pPr lvl="1"/>
            <a:endParaRPr lang="en-US" sz="1800" dirty="0">
              <a:solidFill>
                <a:srgbClr val="0000FF"/>
              </a:solidFill>
            </a:endParaRP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sz="1800" b="1" i="1" dirty="0"/>
          </a:p>
          <a:p>
            <a:pPr lvl="1"/>
            <a:endParaRPr lang="en-US" sz="1800" dirty="0">
              <a:solidFill>
                <a:srgbClr val="0000FF"/>
              </a:solidFill>
            </a:endParaRP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97F2EE7-23D8-612F-410D-3D31FD2A8ED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41823"/>
          <a:stretch/>
        </p:blipFill>
        <p:spPr>
          <a:xfrm>
            <a:off x="76200" y="3124200"/>
            <a:ext cx="3701966" cy="304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B5463E4-C357-53A6-046D-744146E07049}"/>
              </a:ext>
            </a:extLst>
          </p:cNvPr>
          <p:cNvSpPr txBox="1"/>
          <p:nvPr/>
        </p:nvSpPr>
        <p:spPr>
          <a:xfrm>
            <a:off x="76200" y="5849220"/>
            <a:ext cx="22028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>
                <a:solidFill>
                  <a:srgbClr val="FF0000"/>
                </a:solidFill>
              </a:rPr>
              <a:t>Electrons have wave</a:t>
            </a:r>
          </a:p>
          <a:p>
            <a:r>
              <a:rPr lang="en-US" sz="1600" b="1" i="1" dirty="0">
                <a:solidFill>
                  <a:srgbClr val="FF0000"/>
                </a:solidFill>
              </a:rPr>
              <a:t>character !!!</a:t>
            </a:r>
          </a:p>
        </p:txBody>
      </p:sp>
    </p:spTree>
    <p:extLst>
      <p:ext uri="{BB962C8B-B14F-4D97-AF65-F5344CB8AC3E}">
        <p14:creationId xmlns:p14="http://schemas.microsoft.com/office/powerpoint/2010/main" val="64112918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D4A9AF17-4C79-AE01-C11B-878F2421BA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89" t="19200" r="20372" b="16474"/>
          <a:stretch/>
        </p:blipFill>
        <p:spPr>
          <a:xfrm>
            <a:off x="5286025" y="5279073"/>
            <a:ext cx="1750404" cy="149632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3BB3D69-9174-4F0E-C202-A465EBDCD4E7}"/>
              </a:ext>
            </a:extLst>
          </p:cNvPr>
          <p:cNvSpPr/>
          <p:nvPr/>
        </p:nvSpPr>
        <p:spPr>
          <a:xfrm>
            <a:off x="0" y="3"/>
            <a:ext cx="9144000" cy="1249082"/>
          </a:xfrm>
          <a:prstGeom prst="rect">
            <a:avLst/>
          </a:prstGeom>
          <a:gradFill flip="none" rotWithShape="1">
            <a:gsLst>
              <a:gs pos="0">
                <a:srgbClr val="142B2E"/>
              </a:gs>
              <a:gs pos="100000">
                <a:srgbClr val="28585E"/>
              </a:gs>
              <a:gs pos="85000">
                <a:srgbClr val="1E414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47659D99-C251-E449-5147-EACA0AF960B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8150" y="304800"/>
            <a:ext cx="8534400" cy="7620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100000"/>
              </a:lnSpc>
              <a:defRPr/>
            </a:pPr>
            <a:r>
              <a:rPr lang="en-US" sz="2500" dirty="0"/>
              <a:t>What is Quantum Chemistry?</a:t>
            </a:r>
            <a:br>
              <a:rPr lang="en-US" sz="2500" dirty="0"/>
            </a:br>
            <a:endParaRPr lang="en-US" sz="2500" baseline="-25000" dirty="0">
              <a:solidFill>
                <a:srgbClr val="FFFF00"/>
              </a:solidFill>
              <a:effectLst/>
            </a:endParaRPr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B91AE4D4-91E8-0DCA-1F97-2A9D2F7305AF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0" y="1295400"/>
            <a:ext cx="9144000" cy="5029200"/>
          </a:xfrm>
        </p:spPr>
        <p:txBody>
          <a:bodyPr/>
          <a:lstStyle/>
          <a:p>
            <a:r>
              <a:rPr lang="en-US" sz="2000" b="1" i="1" dirty="0"/>
              <a:t>Atoms have a very heavy positive nucleus (relative to electrons)</a:t>
            </a:r>
          </a:p>
          <a:p>
            <a:r>
              <a:rPr lang="en-US" sz="2000" b="1" i="1" dirty="0"/>
              <a:t>Model atoms as containing:</a:t>
            </a:r>
          </a:p>
          <a:p>
            <a:pPr lvl="1">
              <a:spcBef>
                <a:spcPts val="600"/>
              </a:spcBef>
            </a:pPr>
            <a:r>
              <a:rPr lang="en-US" sz="1800" b="1" i="1" dirty="0">
                <a:solidFill>
                  <a:srgbClr val="FF0000"/>
                </a:solidFill>
              </a:rPr>
              <a:t>A central positive point charge</a:t>
            </a:r>
          </a:p>
          <a:p>
            <a:pPr lvl="1">
              <a:spcBef>
                <a:spcPts val="600"/>
              </a:spcBef>
            </a:pPr>
            <a:r>
              <a:rPr lang="en-US" sz="1800" b="1" i="1" dirty="0">
                <a:solidFill>
                  <a:srgbClr val="0000FF"/>
                </a:solidFill>
              </a:rPr>
              <a:t>Light, fluffy, cloud-like electrons = wavefunction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401638" lvl="1" indent="0">
              <a:buNone/>
            </a:pPr>
            <a:endParaRPr lang="en-US" sz="1800" dirty="0">
              <a:solidFill>
                <a:srgbClr val="0000FF"/>
              </a:solidFill>
            </a:endParaRPr>
          </a:p>
          <a:p>
            <a:pPr>
              <a:spcBef>
                <a:spcPts val="2400"/>
              </a:spcBef>
            </a:pPr>
            <a:r>
              <a:rPr lang="en-US" sz="2000" b="1" i="1" dirty="0"/>
              <a:t>Model molecules as containing:</a:t>
            </a:r>
          </a:p>
          <a:p>
            <a:pPr lvl="1">
              <a:spcBef>
                <a:spcPts val="600"/>
              </a:spcBef>
            </a:pPr>
            <a:r>
              <a:rPr lang="en-US" sz="1800" b="1" i="1" dirty="0">
                <a:solidFill>
                  <a:srgbClr val="FF0000"/>
                </a:solidFill>
              </a:rPr>
              <a:t>Multiple positive point charges</a:t>
            </a:r>
          </a:p>
          <a:p>
            <a:pPr lvl="1">
              <a:spcBef>
                <a:spcPts val="600"/>
              </a:spcBef>
            </a:pPr>
            <a:r>
              <a:rPr lang="en-US" sz="1800" b="1" i="1" dirty="0">
                <a:solidFill>
                  <a:srgbClr val="0000FF"/>
                </a:solidFill>
              </a:rPr>
              <a:t>Multiple cloud-like electrons = wavefunction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sz="1800" b="1" i="1" dirty="0"/>
          </a:p>
          <a:p>
            <a:pPr lvl="1"/>
            <a:endParaRPr lang="en-US" sz="1800" dirty="0">
              <a:solidFill>
                <a:srgbClr val="0000FF"/>
              </a:solidFill>
            </a:endParaRP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DFC6721-0A71-ACA3-A81C-F343886BDAFB}"/>
              </a:ext>
            </a:extLst>
          </p:cNvPr>
          <p:cNvSpPr txBox="1"/>
          <p:nvPr/>
        </p:nvSpPr>
        <p:spPr>
          <a:xfrm>
            <a:off x="1125622" y="3107613"/>
            <a:ext cx="3751733" cy="938719"/>
          </a:xfrm>
          <a:prstGeom prst="rect">
            <a:avLst/>
          </a:prstGeom>
          <a:noFill/>
          <a:ln w="38100">
            <a:solidFill>
              <a:srgbClr val="0000FF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b="1" i="1" u="sng" dirty="0"/>
              <a:t>Helium</a:t>
            </a:r>
          </a:p>
          <a:p>
            <a:pPr algn="ctr">
              <a:spcBef>
                <a:spcPts val="600"/>
              </a:spcBef>
            </a:pPr>
            <a:r>
              <a:rPr lang="en-US" sz="1600" b="1" i="1" dirty="0"/>
              <a:t>   </a:t>
            </a:r>
            <a:r>
              <a:rPr lang="en-US" sz="1600" b="1" i="1" dirty="0">
                <a:solidFill>
                  <a:srgbClr val="FF0000"/>
                </a:solidFill>
              </a:rPr>
              <a:t>Two protons in nucleus (positive)</a:t>
            </a:r>
          </a:p>
          <a:p>
            <a:pPr algn="ctr"/>
            <a:r>
              <a:rPr lang="en-US" sz="1600" b="1" i="1" dirty="0"/>
              <a:t>   </a:t>
            </a:r>
            <a:r>
              <a:rPr lang="en-US" sz="1600" b="1" i="1" dirty="0">
                <a:solidFill>
                  <a:srgbClr val="0000FF"/>
                </a:solidFill>
              </a:rPr>
              <a:t>Two electrons (negative)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37872D0-6659-D537-B780-EABE4B2487CA}"/>
              </a:ext>
            </a:extLst>
          </p:cNvPr>
          <p:cNvSpPr txBox="1"/>
          <p:nvPr/>
        </p:nvSpPr>
        <p:spPr>
          <a:xfrm>
            <a:off x="1008103" y="5557877"/>
            <a:ext cx="3900427" cy="938719"/>
          </a:xfrm>
          <a:prstGeom prst="rect">
            <a:avLst/>
          </a:prstGeom>
          <a:noFill/>
          <a:ln w="28575">
            <a:solidFill>
              <a:srgbClr val="0000FF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b="1" i="1" u="sng" dirty="0"/>
              <a:t>Water</a:t>
            </a:r>
          </a:p>
          <a:p>
            <a:pPr algn="ctr">
              <a:spcBef>
                <a:spcPts val="600"/>
              </a:spcBef>
            </a:pPr>
            <a:r>
              <a:rPr lang="en-US" sz="1600" b="1" i="1" dirty="0"/>
              <a:t>   </a:t>
            </a:r>
            <a:r>
              <a:rPr lang="en-US" sz="1600" b="1" i="1" dirty="0">
                <a:solidFill>
                  <a:srgbClr val="FF0000"/>
                </a:solidFill>
              </a:rPr>
              <a:t>+8 (O) and two +1 (H) positive nuclei</a:t>
            </a:r>
          </a:p>
          <a:p>
            <a:pPr algn="ctr"/>
            <a:r>
              <a:rPr lang="en-US" sz="1600" b="1" i="1" dirty="0"/>
              <a:t>   </a:t>
            </a:r>
            <a:r>
              <a:rPr lang="en-US" sz="1600" b="1" i="1" dirty="0">
                <a:solidFill>
                  <a:srgbClr val="0000FF"/>
                </a:solidFill>
              </a:rPr>
              <a:t>10 electrons (negative)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8B667B5A-3C42-697D-B04B-2406F461F3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937892"/>
            <a:ext cx="3657141" cy="3341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41129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E7E46CE-B6A5-4BA3-91E9-151FF80B8E22}"/>
              </a:ext>
            </a:extLst>
          </p:cNvPr>
          <p:cNvSpPr/>
          <p:nvPr/>
        </p:nvSpPr>
        <p:spPr>
          <a:xfrm>
            <a:off x="0" y="3"/>
            <a:ext cx="9144000" cy="1249082"/>
          </a:xfrm>
          <a:prstGeom prst="rect">
            <a:avLst/>
          </a:prstGeom>
          <a:gradFill flip="none" rotWithShape="1">
            <a:gsLst>
              <a:gs pos="0">
                <a:srgbClr val="142B2E"/>
              </a:gs>
              <a:gs pos="100000">
                <a:srgbClr val="28585E"/>
              </a:gs>
              <a:gs pos="85000">
                <a:srgbClr val="1E414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9C987802-BAF4-E852-6243-CA5F25B1DE2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8150" y="304800"/>
            <a:ext cx="8534400" cy="7620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100000"/>
              </a:lnSpc>
              <a:defRPr/>
            </a:pPr>
            <a:r>
              <a:rPr lang="en-US" sz="2500" dirty="0"/>
              <a:t>What is Quantum Chemistry?</a:t>
            </a:r>
            <a:br>
              <a:rPr lang="en-US" sz="2500" dirty="0"/>
            </a:br>
            <a:endParaRPr lang="en-US" sz="2500" baseline="-25000" dirty="0">
              <a:solidFill>
                <a:srgbClr val="FFFF00"/>
              </a:solidFill>
              <a:effectLst/>
            </a:endParaRP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C3F09FA3-FF14-8D80-C0AB-0FBD7F7E3E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295400"/>
            <a:ext cx="9144000" cy="144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C00000"/>
              </a:buClr>
              <a:buChar char="•"/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7388" indent="-28575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C00000"/>
              </a:buClr>
              <a:buFont typeface="Arial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C000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4859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C00000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8288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C00000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2860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7432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2004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6576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buClr>
                <a:schemeClr val="accent1">
                  <a:lumMod val="50000"/>
                </a:schemeClr>
              </a:buClr>
            </a:pPr>
            <a:r>
              <a:rPr lang="en-US" sz="2000" b="1" i="1" kern="0" dirty="0"/>
              <a:t>Can only solve </a:t>
            </a:r>
            <a:r>
              <a:rPr lang="en-US" sz="2000" b="1" i="1" kern="0" dirty="0" err="1"/>
              <a:t>Schrödingers</a:t>
            </a:r>
            <a:r>
              <a:rPr lang="en-US" sz="2000" b="1" i="1" kern="0" dirty="0"/>
              <a:t> equation exactly for 1 electron</a:t>
            </a:r>
          </a:p>
          <a:p>
            <a:pPr>
              <a:buClr>
                <a:schemeClr val="accent1">
                  <a:lumMod val="50000"/>
                </a:schemeClr>
              </a:buClr>
            </a:pPr>
            <a:r>
              <a:rPr lang="en-US" sz="2000" b="1" i="1" kern="0" dirty="0"/>
              <a:t>Two electron waves repel each other – need to keep them apart</a:t>
            </a:r>
          </a:p>
          <a:p>
            <a:pPr>
              <a:buClr>
                <a:schemeClr val="accent1">
                  <a:lumMod val="50000"/>
                </a:schemeClr>
              </a:buClr>
            </a:pPr>
            <a:r>
              <a:rPr lang="en-US" sz="2000" b="1" i="1" kern="0" dirty="0"/>
              <a:t>Modeling multi-electron systems extremely difficult!</a:t>
            </a:r>
          </a:p>
          <a:p>
            <a:pPr>
              <a:buClr>
                <a:schemeClr val="accent1">
                  <a:lumMod val="50000"/>
                </a:schemeClr>
              </a:buClr>
            </a:pPr>
            <a:endParaRPr lang="en-US" sz="2000" b="1" i="1" kern="0" dirty="0"/>
          </a:p>
          <a:p>
            <a:pPr>
              <a:buClr>
                <a:schemeClr val="accent1">
                  <a:lumMod val="50000"/>
                </a:schemeClr>
              </a:buClr>
            </a:pPr>
            <a:endParaRPr lang="en-US" sz="2000" b="1" i="1" kern="0" dirty="0"/>
          </a:p>
          <a:p>
            <a:pPr>
              <a:buClr>
                <a:schemeClr val="accent1">
                  <a:lumMod val="50000"/>
                </a:schemeClr>
              </a:buClr>
            </a:pPr>
            <a:endParaRPr lang="en-US" sz="2000" b="1" i="1" kern="0" dirty="0"/>
          </a:p>
          <a:p>
            <a:pPr>
              <a:buClr>
                <a:schemeClr val="accent1">
                  <a:lumMod val="50000"/>
                </a:schemeClr>
              </a:buClr>
            </a:pPr>
            <a:endParaRPr lang="en-US" sz="2000" b="1" i="1" kern="0" dirty="0"/>
          </a:p>
          <a:p>
            <a:pPr>
              <a:buClr>
                <a:schemeClr val="accent1">
                  <a:lumMod val="50000"/>
                </a:schemeClr>
              </a:buClr>
            </a:pPr>
            <a:endParaRPr lang="en-US" sz="2000" b="1" i="1" kern="0" dirty="0"/>
          </a:p>
          <a:p>
            <a:pPr>
              <a:buClr>
                <a:schemeClr val="accent1">
                  <a:lumMod val="50000"/>
                </a:schemeClr>
              </a:buClr>
            </a:pPr>
            <a:endParaRPr lang="en-US" sz="2000" b="1" i="1" kern="0" dirty="0"/>
          </a:p>
          <a:p>
            <a:pPr>
              <a:buClr>
                <a:schemeClr val="accent1">
                  <a:lumMod val="50000"/>
                </a:schemeClr>
              </a:buClr>
            </a:pPr>
            <a:endParaRPr lang="en-US" sz="2000" b="1" i="1" kern="0" dirty="0"/>
          </a:p>
          <a:p>
            <a:pPr>
              <a:buClr>
                <a:schemeClr val="accent1">
                  <a:lumMod val="50000"/>
                </a:schemeClr>
              </a:buClr>
            </a:pPr>
            <a:r>
              <a:rPr lang="en-US" sz="2000" b="1" i="1" kern="0" dirty="0"/>
              <a:t>Over the last ~90 years very complex methods have been developed</a:t>
            </a:r>
          </a:p>
          <a:p>
            <a:pPr>
              <a:buClr>
                <a:schemeClr val="accent1">
                  <a:lumMod val="50000"/>
                </a:schemeClr>
              </a:buClr>
            </a:pPr>
            <a:r>
              <a:rPr lang="en-US" sz="2000" b="1" i="1" kern="0" dirty="0"/>
              <a:t>At ABCS we have developed very high-level methods also</a:t>
            </a:r>
          </a:p>
          <a:p>
            <a:pPr lvl="2"/>
            <a:endParaRPr lang="en-US" sz="1800" i="1" kern="0" dirty="0">
              <a:solidFill>
                <a:srgbClr val="0000FF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C62F447-852C-CC4B-BCD1-BBA11F35BB23}"/>
              </a:ext>
            </a:extLst>
          </p:cNvPr>
          <p:cNvSpPr txBox="1"/>
          <p:nvPr/>
        </p:nvSpPr>
        <p:spPr>
          <a:xfrm>
            <a:off x="776022" y="2871647"/>
            <a:ext cx="4628318" cy="10926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i="1" u="sng" dirty="0"/>
              <a:t>Helium</a:t>
            </a:r>
          </a:p>
          <a:p>
            <a:pPr>
              <a:spcBef>
                <a:spcPts val="600"/>
              </a:spcBef>
            </a:pPr>
            <a:r>
              <a:rPr lang="en-US" sz="2000" b="1" i="1" dirty="0"/>
              <a:t>   </a:t>
            </a:r>
            <a:r>
              <a:rPr lang="en-US" sz="2000" b="1" i="1" dirty="0">
                <a:solidFill>
                  <a:srgbClr val="FF0000"/>
                </a:solidFill>
              </a:rPr>
              <a:t>- Two protons in nucleus (positive)</a:t>
            </a:r>
          </a:p>
          <a:p>
            <a:r>
              <a:rPr lang="en-US" sz="2000" b="1" i="1" dirty="0"/>
              <a:t>   - </a:t>
            </a:r>
            <a:r>
              <a:rPr lang="en-US" sz="2000" b="1" i="1" dirty="0">
                <a:solidFill>
                  <a:srgbClr val="0000FF"/>
                </a:solidFill>
              </a:rPr>
              <a:t>Two electrons (negative)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2B15D0D2-3586-0C0C-1CC7-52EC95FD57BA}"/>
              </a:ext>
            </a:extLst>
          </p:cNvPr>
          <p:cNvSpPr/>
          <p:nvPr/>
        </p:nvSpPr>
        <p:spPr>
          <a:xfrm>
            <a:off x="6034195" y="3365678"/>
            <a:ext cx="304800" cy="304800"/>
          </a:xfrm>
          <a:prstGeom prst="ellipse">
            <a:avLst/>
          </a:prstGeom>
          <a:solidFill>
            <a:srgbClr val="00B0F0"/>
          </a:solidFill>
          <a:ln>
            <a:noFill/>
          </a:ln>
          <a:effectLst>
            <a:glow rad="1625600">
              <a:srgbClr val="00B0F0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B5E5617-239A-AC7E-552A-87B6EFB3D62C}"/>
              </a:ext>
            </a:extLst>
          </p:cNvPr>
          <p:cNvSpPr txBox="1"/>
          <p:nvPr/>
        </p:nvSpPr>
        <p:spPr>
          <a:xfrm>
            <a:off x="6034195" y="3333412"/>
            <a:ext cx="228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−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AA0705CC-EF8D-FBE8-653A-4BFB0D240AB1}"/>
              </a:ext>
            </a:extLst>
          </p:cNvPr>
          <p:cNvSpPr/>
          <p:nvPr/>
        </p:nvSpPr>
        <p:spPr>
          <a:xfrm>
            <a:off x="7079056" y="4013378"/>
            <a:ext cx="304800" cy="304800"/>
          </a:xfrm>
          <a:prstGeom prst="ellipse">
            <a:avLst/>
          </a:prstGeom>
          <a:solidFill>
            <a:srgbClr val="0000FF"/>
          </a:solidFill>
          <a:ln>
            <a:noFill/>
          </a:ln>
          <a:effectLst>
            <a:glow rad="1625600">
              <a:srgbClr val="0000FF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3EDFCAC-CADC-7B2A-1213-9484E808AC7A}"/>
              </a:ext>
            </a:extLst>
          </p:cNvPr>
          <p:cNvSpPr txBox="1"/>
          <p:nvPr/>
        </p:nvSpPr>
        <p:spPr>
          <a:xfrm>
            <a:off x="7024795" y="3920271"/>
            <a:ext cx="228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−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79B67FC-79AB-458B-D75D-7AC195D49DCD}"/>
              </a:ext>
            </a:extLst>
          </p:cNvPr>
          <p:cNvCxnSpPr>
            <a:endCxn id="23" idx="0"/>
          </p:cNvCxnSpPr>
          <p:nvPr/>
        </p:nvCxnSpPr>
        <p:spPr>
          <a:xfrm>
            <a:off x="6643795" y="3481050"/>
            <a:ext cx="495300" cy="439221"/>
          </a:xfrm>
          <a:prstGeom prst="straightConnector1">
            <a:avLst/>
          </a:prstGeom>
          <a:ln w="38100">
            <a:solidFill>
              <a:schemeClr val="bg1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881A955F-C416-6D61-52BF-DFF06944DB45}"/>
              </a:ext>
            </a:extLst>
          </p:cNvPr>
          <p:cNvSpPr txBox="1"/>
          <p:nvPr/>
        </p:nvSpPr>
        <p:spPr>
          <a:xfrm>
            <a:off x="6796195" y="3311773"/>
            <a:ext cx="11753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>
                <a:solidFill>
                  <a:schemeClr val="bg1"/>
                </a:solidFill>
              </a:rPr>
              <a:t>Repulsion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A5B8B23D-410B-30EC-FB02-1D603D8E4847}"/>
              </a:ext>
            </a:extLst>
          </p:cNvPr>
          <p:cNvSpPr/>
          <p:nvPr/>
        </p:nvSpPr>
        <p:spPr>
          <a:xfrm>
            <a:off x="6405670" y="3749492"/>
            <a:ext cx="304800" cy="3048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B75DB86-EC25-9E3B-B60A-67712B3959C0}"/>
              </a:ext>
            </a:extLst>
          </p:cNvPr>
          <p:cNvSpPr txBox="1"/>
          <p:nvPr/>
        </p:nvSpPr>
        <p:spPr>
          <a:xfrm>
            <a:off x="6377095" y="3752974"/>
            <a:ext cx="533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2+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A29934C-855D-CBCA-A66F-19EBC63FCBC4}"/>
              </a:ext>
            </a:extLst>
          </p:cNvPr>
          <p:cNvSpPr txBox="1"/>
          <p:nvPr/>
        </p:nvSpPr>
        <p:spPr>
          <a:xfrm>
            <a:off x="503025" y="4013378"/>
            <a:ext cx="469874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en-US" sz="1800" b="1" i="1" kern="0" dirty="0">
                <a:solidFill>
                  <a:srgbClr val="0000FF"/>
                </a:solidFill>
              </a:rPr>
              <a:t>- </a:t>
            </a:r>
            <a:r>
              <a:rPr lang="en-US" sz="2000" b="1" i="1" kern="0" dirty="0"/>
              <a:t>Exact energy E = 2.903</a:t>
            </a:r>
            <a:r>
              <a:rPr lang="en-US" sz="2000" b="1" i="1" kern="0" dirty="0">
                <a:solidFill>
                  <a:srgbClr val="FF0000"/>
                </a:solidFill>
              </a:rPr>
              <a:t>72</a:t>
            </a:r>
            <a:r>
              <a:rPr lang="en-US" sz="2000" b="1" i="1" kern="0" dirty="0"/>
              <a:t>…</a:t>
            </a:r>
          </a:p>
          <a:p>
            <a:pPr lvl="1"/>
            <a:r>
              <a:rPr lang="en-US" sz="2000" b="1" i="1" kern="0" dirty="0"/>
              <a:t>- Approximate E = 2.903</a:t>
            </a:r>
            <a:r>
              <a:rPr lang="en-US" sz="2000" b="1" i="1" kern="0" dirty="0">
                <a:solidFill>
                  <a:srgbClr val="FF0000"/>
                </a:solidFill>
              </a:rPr>
              <a:t>56</a:t>
            </a:r>
            <a:r>
              <a:rPr lang="en-US" sz="2000" b="1" i="1" kern="0" dirty="0"/>
              <a:t> </a:t>
            </a:r>
          </a:p>
          <a:p>
            <a:pPr lvl="1"/>
            <a:r>
              <a:rPr lang="en-US" sz="2000" i="1" kern="0" dirty="0"/>
              <a:t>  (wave function with </a:t>
            </a:r>
            <a:r>
              <a:rPr lang="en-US" sz="2000" i="1" u="sng" kern="0" dirty="0"/>
              <a:t>4,312</a:t>
            </a:r>
            <a:r>
              <a:rPr lang="en-US" sz="2000" i="1" kern="0" dirty="0"/>
              <a:t> terms)</a:t>
            </a:r>
          </a:p>
        </p:txBody>
      </p:sp>
    </p:spTree>
    <p:extLst>
      <p:ext uri="{BB962C8B-B14F-4D97-AF65-F5344CB8AC3E}">
        <p14:creationId xmlns:p14="http://schemas.microsoft.com/office/powerpoint/2010/main" val="19596912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F9A113E-2EBF-B383-AD09-E8A37875C8CF}"/>
              </a:ext>
            </a:extLst>
          </p:cNvPr>
          <p:cNvSpPr/>
          <p:nvPr/>
        </p:nvSpPr>
        <p:spPr>
          <a:xfrm>
            <a:off x="0" y="3"/>
            <a:ext cx="9144000" cy="1249082"/>
          </a:xfrm>
          <a:prstGeom prst="rect">
            <a:avLst/>
          </a:prstGeom>
          <a:gradFill flip="none" rotWithShape="1">
            <a:gsLst>
              <a:gs pos="0">
                <a:srgbClr val="142B2E"/>
              </a:gs>
              <a:gs pos="100000">
                <a:srgbClr val="28585E"/>
              </a:gs>
              <a:gs pos="85000">
                <a:srgbClr val="1E414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FC5F066-C142-E2DD-14B3-CCF2ED7B0FE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8150" y="304800"/>
            <a:ext cx="8534400" cy="7620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100000"/>
              </a:lnSpc>
              <a:defRPr/>
            </a:pPr>
            <a:r>
              <a:rPr lang="en-US" sz="2500" dirty="0"/>
              <a:t>Quantum Chemistry can model </a:t>
            </a:r>
            <a:r>
              <a:rPr lang="en-US" sz="2500" u="sng" dirty="0"/>
              <a:t>ANY</a:t>
            </a:r>
            <a:r>
              <a:rPr lang="en-US" sz="2500" dirty="0"/>
              <a:t> chemistry</a:t>
            </a:r>
            <a:br>
              <a:rPr lang="en-US" sz="2500" dirty="0"/>
            </a:br>
            <a:endParaRPr lang="en-US" sz="2500" baseline="-25000" dirty="0">
              <a:solidFill>
                <a:srgbClr val="FFFF00"/>
              </a:solidFill>
              <a:effectLst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A55D23F-2B6B-8BEE-4D54-F3632441BD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294350"/>
            <a:ext cx="9144000" cy="144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C00000"/>
              </a:buClr>
              <a:buChar char="•"/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7388" indent="-28575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C00000"/>
              </a:buClr>
              <a:buFont typeface="Arial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C000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4859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C00000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8288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C00000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2860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7432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2004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6576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buClr>
                <a:schemeClr val="accent1">
                  <a:lumMod val="50000"/>
                </a:schemeClr>
              </a:buClr>
            </a:pPr>
            <a:r>
              <a:rPr lang="en-US" sz="2000" b="1" i="1" kern="0" dirty="0"/>
              <a:t>Use very simple water as example: </a:t>
            </a:r>
            <a:r>
              <a:rPr lang="en-US" sz="2000" b="1" i="1" kern="0" dirty="0">
                <a:solidFill>
                  <a:srgbClr val="FF0000"/>
                </a:solidFill>
              </a:rPr>
              <a:t>why is it bent?</a:t>
            </a:r>
          </a:p>
          <a:p>
            <a:pPr>
              <a:buClr>
                <a:schemeClr val="accent1">
                  <a:lumMod val="50000"/>
                </a:schemeClr>
              </a:buClr>
            </a:pPr>
            <a:r>
              <a:rPr lang="en-US" sz="2000" b="1" i="1" kern="0" dirty="0"/>
              <a:t>If you optimize the electron waves and nuclei positions…</a:t>
            </a:r>
          </a:p>
          <a:p>
            <a:pPr>
              <a:buClr>
                <a:schemeClr val="accent1">
                  <a:lumMod val="50000"/>
                </a:schemeClr>
              </a:buClr>
            </a:pPr>
            <a:r>
              <a:rPr lang="en-US" sz="2000" b="1" i="1" kern="0" dirty="0">
                <a:solidFill>
                  <a:srgbClr val="0000FF"/>
                </a:solidFill>
              </a:rPr>
              <a:t>…you obtain 2 O-H bonds and 2 lone pairs</a:t>
            </a:r>
          </a:p>
          <a:p>
            <a:pPr lvl="1">
              <a:buClr>
                <a:schemeClr val="accent1">
                  <a:lumMod val="50000"/>
                </a:schemeClr>
              </a:buClr>
            </a:pPr>
            <a:r>
              <a:rPr lang="en-US" sz="1800" b="1" i="1" kern="0" dirty="0">
                <a:solidFill>
                  <a:srgbClr val="0000FF"/>
                </a:solidFill>
              </a:rPr>
              <a:t>All electron orbitals repel each other so they ‘point’ as far away as possible</a:t>
            </a:r>
          </a:p>
          <a:p>
            <a:pPr>
              <a:buClr>
                <a:schemeClr val="accent1">
                  <a:lumMod val="50000"/>
                </a:schemeClr>
              </a:buClr>
            </a:pPr>
            <a:endParaRPr lang="en-US" sz="1800" b="1" i="1" kern="0" dirty="0">
              <a:solidFill>
                <a:srgbClr val="0000FF"/>
              </a:solidFill>
            </a:endParaRPr>
          </a:p>
          <a:p>
            <a:pPr lvl="2"/>
            <a:endParaRPr lang="en-US" sz="1800" i="1" kern="0" dirty="0">
              <a:solidFill>
                <a:srgbClr val="0000FF"/>
              </a:solidFill>
            </a:endParaRPr>
          </a:p>
          <a:p>
            <a:pPr lvl="1"/>
            <a:endParaRPr lang="en-US" sz="1800" b="1" i="1" kern="0" dirty="0">
              <a:solidFill>
                <a:srgbClr val="0000FF"/>
              </a:solidFill>
            </a:endParaRPr>
          </a:p>
          <a:p>
            <a:pPr lvl="2"/>
            <a:endParaRPr lang="en-US" sz="1800" i="1" kern="0" dirty="0">
              <a:solidFill>
                <a:srgbClr val="0000FF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01A0A8F-9AA3-2C9C-D692-BC921160C1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331" y="3659507"/>
            <a:ext cx="1769299" cy="187698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93D4179-DA4E-0006-95E6-C7BE722863E5}"/>
              </a:ext>
            </a:extLst>
          </p:cNvPr>
          <p:cNvSpPr txBox="1"/>
          <p:nvPr/>
        </p:nvSpPr>
        <p:spPr>
          <a:xfrm>
            <a:off x="1033166" y="4994937"/>
            <a:ext cx="7796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1" dirty="0"/>
              <a:t>H</a:t>
            </a:r>
            <a:r>
              <a:rPr lang="en-US" sz="2000" b="1" i="1" baseline="-25000" dirty="0"/>
              <a:t>2</a:t>
            </a:r>
            <a:r>
              <a:rPr lang="en-US" sz="2000" b="1" i="1" dirty="0"/>
              <a:t>O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CA5F6915-4E9D-11B6-012F-037A5450C3F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89" t="19200" r="20372" b="16474"/>
          <a:stretch/>
        </p:blipFill>
        <p:spPr>
          <a:xfrm>
            <a:off x="2864922" y="3080253"/>
            <a:ext cx="2064191" cy="1764566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A1B13B82-95EA-40E3-9705-3F528BA60C0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856" t="19200" r="3538" b="16474"/>
          <a:stretch/>
        </p:blipFill>
        <p:spPr>
          <a:xfrm>
            <a:off x="5877539" y="3080253"/>
            <a:ext cx="1955550" cy="1764566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CB548275-A1E9-97C1-2154-2ABCC24AF58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4755" t="15154" r="20371" b="25732"/>
          <a:stretch/>
        </p:blipFill>
        <p:spPr>
          <a:xfrm>
            <a:off x="5877535" y="5067365"/>
            <a:ext cx="1747319" cy="1621637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49D06AA3-1202-71ED-E63A-54FAB809DE0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4483" t="18317" r="15777" b="25230"/>
          <a:stretch/>
        </p:blipFill>
        <p:spPr>
          <a:xfrm>
            <a:off x="3163590" y="5008811"/>
            <a:ext cx="1609030" cy="1548624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4BACCDF0-AAA1-D5DE-F966-19FCF027F422}"/>
              </a:ext>
            </a:extLst>
          </p:cNvPr>
          <p:cNvSpPr txBox="1"/>
          <p:nvPr/>
        </p:nvSpPr>
        <p:spPr>
          <a:xfrm>
            <a:off x="4813770" y="3762481"/>
            <a:ext cx="1124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1" dirty="0"/>
              <a:t>Bonds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2EA0758-C56A-3C2C-5DBC-2170513385F1}"/>
              </a:ext>
            </a:extLst>
          </p:cNvPr>
          <p:cNvSpPr txBox="1"/>
          <p:nvPr/>
        </p:nvSpPr>
        <p:spPr>
          <a:xfrm>
            <a:off x="4759452" y="5337096"/>
            <a:ext cx="11247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1" dirty="0"/>
              <a:t>Lone pairs</a:t>
            </a:r>
          </a:p>
        </p:txBody>
      </p:sp>
    </p:spTree>
    <p:extLst>
      <p:ext uri="{BB962C8B-B14F-4D97-AF65-F5344CB8AC3E}">
        <p14:creationId xmlns:p14="http://schemas.microsoft.com/office/powerpoint/2010/main" val="209446596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DB5A504B-D6FB-1E8A-BAE6-45AB923F4362}"/>
              </a:ext>
            </a:extLst>
          </p:cNvPr>
          <p:cNvGrpSpPr/>
          <p:nvPr/>
        </p:nvGrpSpPr>
        <p:grpSpPr>
          <a:xfrm>
            <a:off x="525100" y="3286408"/>
            <a:ext cx="3512745" cy="3482456"/>
            <a:chOff x="5029200" y="3048000"/>
            <a:chExt cx="3378032" cy="339244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9FA3FB01-4CDA-CCF7-9D8C-F455CC53DA0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29200" y="3048000"/>
              <a:ext cx="3352800" cy="3392444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EF15609-6B9B-9401-8B82-583A1EC08F1C}"/>
                </a:ext>
              </a:extLst>
            </p:cNvPr>
            <p:cNvSpPr/>
            <p:nvPr/>
          </p:nvSpPr>
          <p:spPr>
            <a:xfrm>
              <a:off x="5410200" y="4419600"/>
              <a:ext cx="1066800" cy="381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DF10DEA-2189-2540-DE10-9831A241633B}"/>
                </a:ext>
              </a:extLst>
            </p:cNvPr>
            <p:cNvSpPr/>
            <p:nvPr/>
          </p:nvSpPr>
          <p:spPr>
            <a:xfrm>
              <a:off x="5410200" y="5140724"/>
              <a:ext cx="1143000" cy="5742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8495F33-FA7E-0CC6-14C2-BDA49D6E4793}"/>
                </a:ext>
              </a:extLst>
            </p:cNvPr>
            <p:cNvSpPr/>
            <p:nvPr/>
          </p:nvSpPr>
          <p:spPr>
            <a:xfrm>
              <a:off x="7340432" y="5524499"/>
              <a:ext cx="1066800" cy="381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60D1F8D-4960-0E1F-F567-194F3BA188E0}"/>
                </a:ext>
              </a:extLst>
            </p:cNvPr>
            <p:cNvSpPr txBox="1"/>
            <p:nvPr/>
          </p:nvSpPr>
          <p:spPr>
            <a:xfrm>
              <a:off x="5562600" y="4370949"/>
              <a:ext cx="57650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/>
                <a:t>A + B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84BF35A-779D-960D-B5D3-9157ED19BB5B}"/>
                </a:ext>
              </a:extLst>
            </p:cNvPr>
            <p:cNvSpPr txBox="1"/>
            <p:nvPr/>
          </p:nvSpPr>
          <p:spPr>
            <a:xfrm>
              <a:off x="7772400" y="5438000"/>
              <a:ext cx="58221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/>
                <a:t>C + D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506F0B3-8D7C-26AD-1123-1A9A4CE6204D}"/>
                </a:ext>
              </a:extLst>
            </p:cNvPr>
            <p:cNvSpPr txBox="1"/>
            <p:nvPr/>
          </p:nvSpPr>
          <p:spPr>
            <a:xfrm>
              <a:off x="5562600" y="5170498"/>
              <a:ext cx="109177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latin typeface="Calibri" panose="020F0502020204030204" pitchFamily="34" charset="0"/>
                </a:rPr>
                <a:t>Energy change</a:t>
              </a:r>
            </a:p>
            <a:p>
              <a:r>
                <a:rPr lang="en-US" sz="1200" dirty="0">
                  <a:latin typeface="Calibri" panose="020F0502020204030204" pitchFamily="34" charset="0"/>
                </a:rPr>
                <a:t>for reaction</a:t>
              </a:r>
            </a:p>
          </p:txBody>
        </p:sp>
      </p:grpSp>
      <p:pic>
        <p:nvPicPr>
          <p:cNvPr id="19" name="Picture 18">
            <a:extLst>
              <a:ext uri="{FF2B5EF4-FFF2-40B4-BE49-F238E27FC236}">
                <a16:creationId xmlns:a16="http://schemas.microsoft.com/office/drawing/2014/main" id="{E3C1F3DE-D99D-B585-9E6C-AD92F26CF1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8487" y="3293995"/>
            <a:ext cx="4076523" cy="3435673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EA6331E3-ABA8-E28E-BDEC-F6955AA9A5E2}"/>
              </a:ext>
            </a:extLst>
          </p:cNvPr>
          <p:cNvSpPr/>
          <p:nvPr/>
        </p:nvSpPr>
        <p:spPr>
          <a:xfrm>
            <a:off x="0" y="3"/>
            <a:ext cx="9144000" cy="1249082"/>
          </a:xfrm>
          <a:prstGeom prst="rect">
            <a:avLst/>
          </a:prstGeom>
          <a:gradFill flip="none" rotWithShape="1">
            <a:gsLst>
              <a:gs pos="0">
                <a:srgbClr val="142B2E"/>
              </a:gs>
              <a:gs pos="100000">
                <a:srgbClr val="28585E"/>
              </a:gs>
              <a:gs pos="85000">
                <a:srgbClr val="1E414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">
            <a:extLst>
              <a:ext uri="{FF2B5EF4-FFF2-40B4-BE49-F238E27FC236}">
                <a16:creationId xmlns:a16="http://schemas.microsoft.com/office/drawing/2014/main" id="{3E835BD5-6072-CB4C-1144-D029535032A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8150" y="304800"/>
            <a:ext cx="8534400" cy="7620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100000"/>
              </a:lnSpc>
              <a:defRPr/>
            </a:pPr>
            <a:r>
              <a:rPr lang="en-US" sz="2500" dirty="0"/>
              <a:t>Quantum Chemistry can model </a:t>
            </a:r>
            <a:r>
              <a:rPr lang="en-US" sz="2500" u="sng" dirty="0"/>
              <a:t>ANY</a:t>
            </a:r>
            <a:r>
              <a:rPr lang="en-US" sz="2500" dirty="0"/>
              <a:t> chemistry</a:t>
            </a:r>
            <a:br>
              <a:rPr lang="en-US" sz="2500" dirty="0"/>
            </a:br>
            <a:endParaRPr lang="en-US" sz="2500" baseline="-25000" dirty="0">
              <a:solidFill>
                <a:srgbClr val="FFFF00"/>
              </a:solidFill>
              <a:effectLst/>
            </a:endParaRPr>
          </a:p>
        </p:txBody>
      </p:sp>
      <p:sp>
        <p:nvSpPr>
          <p:cNvPr id="22" name="Rectangle 3">
            <a:extLst>
              <a:ext uri="{FF2B5EF4-FFF2-40B4-BE49-F238E27FC236}">
                <a16:creationId xmlns:a16="http://schemas.microsoft.com/office/drawing/2014/main" id="{F9295AED-E4D4-83D5-6540-C474925AE4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312568"/>
            <a:ext cx="9144000" cy="144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C00000"/>
              </a:buClr>
              <a:buChar char="•"/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7388" indent="-28575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C00000"/>
              </a:buClr>
              <a:buFont typeface="Arial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C000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4859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C00000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8288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C00000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2860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7432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2004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6576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buClr>
                <a:schemeClr val="accent1">
                  <a:lumMod val="50000"/>
                </a:schemeClr>
              </a:buClr>
            </a:pPr>
            <a:r>
              <a:rPr lang="en-US" sz="2000" b="1" i="1" kern="0" dirty="0"/>
              <a:t>Can model energetics of reactions</a:t>
            </a:r>
          </a:p>
          <a:p>
            <a:pPr>
              <a:buClr>
                <a:schemeClr val="accent1">
                  <a:lumMod val="50000"/>
                </a:schemeClr>
              </a:buClr>
            </a:pPr>
            <a:r>
              <a:rPr lang="en-US" sz="2000" b="1" i="1" kern="0" dirty="0">
                <a:solidFill>
                  <a:srgbClr val="FF0000"/>
                </a:solidFill>
              </a:rPr>
              <a:t>A + B </a:t>
            </a:r>
            <a:r>
              <a:rPr lang="en-US" sz="2000" b="1" i="1" kern="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→ C + D</a:t>
            </a:r>
          </a:p>
          <a:p>
            <a:pPr lvl="1">
              <a:buClr>
                <a:schemeClr val="accent1">
                  <a:lumMod val="50000"/>
                </a:schemeClr>
              </a:buClr>
            </a:pPr>
            <a:r>
              <a:rPr lang="en-US" sz="1800" b="1" i="1" kern="0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 C + D more stable than A + B? If so, by how much?</a:t>
            </a:r>
          </a:p>
          <a:p>
            <a:pPr lvl="1">
              <a:spcBef>
                <a:spcPts val="600"/>
              </a:spcBef>
              <a:buClr>
                <a:schemeClr val="accent1">
                  <a:lumMod val="50000"/>
                </a:schemeClr>
              </a:buClr>
            </a:pPr>
            <a:r>
              <a:rPr lang="en-US" sz="1800" b="1" i="1" kern="0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 much energy is required to make reaction happen?</a:t>
            </a:r>
            <a:endParaRPr lang="en-US" sz="1800" b="1" i="1" kern="0" dirty="0">
              <a:solidFill>
                <a:srgbClr val="0000FF"/>
              </a:solidFill>
            </a:endParaRPr>
          </a:p>
          <a:p>
            <a:pPr>
              <a:buClr>
                <a:schemeClr val="accent1">
                  <a:lumMod val="50000"/>
                </a:schemeClr>
              </a:buClr>
            </a:pPr>
            <a:endParaRPr lang="en-US" sz="1800" b="1" i="1" kern="0" dirty="0">
              <a:solidFill>
                <a:srgbClr val="0000FF"/>
              </a:solidFill>
            </a:endParaRPr>
          </a:p>
          <a:p>
            <a:pPr lvl="2"/>
            <a:endParaRPr lang="en-US" sz="1800" i="1" kern="0" dirty="0">
              <a:solidFill>
                <a:srgbClr val="0000FF"/>
              </a:solidFill>
            </a:endParaRPr>
          </a:p>
          <a:p>
            <a:pPr lvl="1"/>
            <a:endParaRPr lang="en-US" sz="1800" b="1" i="1" kern="0" dirty="0">
              <a:solidFill>
                <a:srgbClr val="0000FF"/>
              </a:solidFill>
            </a:endParaRPr>
          </a:p>
          <a:p>
            <a:pPr lvl="2"/>
            <a:endParaRPr lang="en-US" sz="1800" i="1" kern="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614810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B0C77391-6335-A4EF-FB8F-1E0603B1BC71}"/>
              </a:ext>
            </a:extLst>
          </p:cNvPr>
          <p:cNvSpPr/>
          <p:nvPr/>
        </p:nvSpPr>
        <p:spPr>
          <a:xfrm>
            <a:off x="0" y="3"/>
            <a:ext cx="9144000" cy="1249082"/>
          </a:xfrm>
          <a:prstGeom prst="rect">
            <a:avLst/>
          </a:prstGeom>
          <a:gradFill flip="none" rotWithShape="1">
            <a:gsLst>
              <a:gs pos="0">
                <a:srgbClr val="142B2E"/>
              </a:gs>
              <a:gs pos="100000">
                <a:srgbClr val="28585E"/>
              </a:gs>
              <a:gs pos="85000">
                <a:srgbClr val="1E414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E3B6245-0E40-7F4A-CB13-7CA8DF7F828A}"/>
              </a:ext>
            </a:extLst>
          </p:cNvPr>
          <p:cNvSpPr/>
          <p:nvPr/>
        </p:nvSpPr>
        <p:spPr>
          <a:xfrm>
            <a:off x="-9525" y="1247775"/>
            <a:ext cx="9144000" cy="6096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E0EB73FC-2E97-C79A-D787-619532C7B38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9144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defRPr/>
            </a:pPr>
            <a:r>
              <a:rPr lang="en-US" sz="2500" dirty="0"/>
              <a:t>  Energetic Profile/Mechanism of </a:t>
            </a:r>
            <a:r>
              <a:rPr lang="en-US" sz="2500" dirty="0" err="1"/>
              <a:t>Photobleaching</a:t>
            </a:r>
            <a:r>
              <a:rPr lang="en-US" sz="2500" dirty="0"/>
              <a:t>: Cy</a:t>
            </a:r>
            <a:r>
              <a:rPr lang="en-US" sz="2500" baseline="-25000" dirty="0"/>
              <a:t>3</a:t>
            </a:r>
            <a:endParaRPr lang="en-US" sz="2500" baseline="-25000" dirty="0">
              <a:solidFill>
                <a:srgbClr val="FFFF00"/>
              </a:solidFill>
              <a:effectLst/>
            </a:endParaRPr>
          </a:p>
        </p:txBody>
      </p:sp>
      <p:pic>
        <p:nvPicPr>
          <p:cNvPr id="19" name="Cy3-O2-irc-mov">
            <a:hlinkClick r:id="" action="ppaction://media"/>
            <a:extLst>
              <a:ext uri="{FF2B5EF4-FFF2-40B4-BE49-F238E27FC236}">
                <a16:creationId xmlns:a16="http://schemas.microsoft.com/office/drawing/2014/main" id="{DCABD720-92E8-8617-F5A3-6B057E25B29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001" t="1000" r="2000" b="1221"/>
          <a:stretch/>
        </p:blipFill>
        <p:spPr>
          <a:xfrm>
            <a:off x="236220" y="1905000"/>
            <a:ext cx="8671560" cy="4916864"/>
          </a:xfrm>
          <a:prstGeom prst="rect">
            <a:avLst/>
          </a:prstGeom>
        </p:spPr>
      </p:pic>
      <p:sp>
        <p:nvSpPr>
          <p:cNvPr id="20" name="Rectangle 3">
            <a:extLst>
              <a:ext uri="{FF2B5EF4-FFF2-40B4-BE49-F238E27FC236}">
                <a16:creationId xmlns:a16="http://schemas.microsoft.com/office/drawing/2014/main" id="{AB826AC1-64B4-2A39-0410-39E7BF05811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0" y="1371600"/>
            <a:ext cx="9144000" cy="533400"/>
          </a:xfrm>
        </p:spPr>
        <p:txBody>
          <a:bodyPr/>
          <a:lstStyle/>
          <a:p>
            <a:pPr>
              <a:spcBef>
                <a:spcPts val="1800"/>
              </a:spcBef>
            </a:pPr>
            <a:r>
              <a:rPr lang="en-US" sz="2000" b="1" i="1" dirty="0"/>
              <a:t>Cy</a:t>
            </a:r>
            <a:r>
              <a:rPr lang="en-US" sz="2000" b="1" i="1" baseline="-25000" dirty="0"/>
              <a:t>3</a:t>
            </a:r>
            <a:r>
              <a:rPr lang="en-US" sz="2000" b="1" i="1" dirty="0"/>
              <a:t> + </a:t>
            </a:r>
            <a:r>
              <a:rPr lang="en-US" sz="2000" b="1" i="1" baseline="30000" dirty="0"/>
              <a:t>1</a:t>
            </a:r>
            <a:r>
              <a:rPr lang="en-US" sz="2000" b="1" i="1" dirty="0"/>
              <a:t>O</a:t>
            </a:r>
            <a:r>
              <a:rPr lang="en-US" sz="2000" b="1" i="1" baseline="-25000" dirty="0"/>
              <a:t>2</a:t>
            </a:r>
            <a:r>
              <a:rPr lang="en-US" sz="2000" b="1" i="1" dirty="0"/>
              <a:t>: MCSCF(14,11) = full O</a:t>
            </a:r>
            <a:r>
              <a:rPr lang="en-US" sz="2000" b="1" i="1" baseline="-25000" dirty="0"/>
              <a:t>2</a:t>
            </a:r>
            <a:r>
              <a:rPr lang="en-US" sz="2000" b="1" i="1" dirty="0"/>
              <a:t> + Cy</a:t>
            </a:r>
            <a:r>
              <a:rPr lang="en-US" sz="2000" b="1" i="1" baseline="-25000" dirty="0"/>
              <a:t>3</a:t>
            </a:r>
            <a:r>
              <a:rPr lang="en-US" sz="2000" b="1" i="1" dirty="0"/>
              <a:t>-chain (N → N) </a:t>
            </a:r>
            <a:r>
              <a:rPr lang="el-GR" sz="2000" b="1" i="1" dirty="0"/>
              <a:t>π</a:t>
            </a:r>
            <a:r>
              <a:rPr lang="en-US" sz="2000" b="1" i="1" dirty="0"/>
              <a:t> space</a:t>
            </a:r>
            <a:endParaRPr lang="en-US" sz="1800" b="1" dirty="0">
              <a:solidFill>
                <a:srgbClr val="0000FF"/>
              </a:solidFill>
            </a:endParaRPr>
          </a:p>
          <a:p>
            <a:pPr lvl="1"/>
            <a:endParaRPr lang="en-US" sz="1800" dirty="0">
              <a:solidFill>
                <a:srgbClr val="0000FF"/>
              </a:solidFill>
            </a:endParaRP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128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E8AE6D8-0909-C0AF-07A9-6D17E6D4605F}"/>
              </a:ext>
            </a:extLst>
          </p:cNvPr>
          <p:cNvSpPr/>
          <p:nvPr/>
        </p:nvSpPr>
        <p:spPr>
          <a:xfrm>
            <a:off x="0" y="3"/>
            <a:ext cx="9144000" cy="1249082"/>
          </a:xfrm>
          <a:prstGeom prst="rect">
            <a:avLst/>
          </a:prstGeom>
          <a:gradFill flip="none" rotWithShape="1">
            <a:gsLst>
              <a:gs pos="0">
                <a:srgbClr val="142B2E"/>
              </a:gs>
              <a:gs pos="100000">
                <a:srgbClr val="28585E"/>
              </a:gs>
              <a:gs pos="85000">
                <a:srgbClr val="1E414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47C4BC8A-349A-CB50-95F2-3FC0EEEA65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276356"/>
            <a:ext cx="9144000" cy="144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C00000"/>
              </a:buClr>
              <a:buChar char="•"/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7388" indent="-28575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C00000"/>
              </a:buClr>
              <a:buFont typeface="Arial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C000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4859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C00000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8288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C00000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2860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7432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2004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6576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buClr>
                <a:schemeClr val="accent1">
                  <a:lumMod val="50000"/>
                </a:schemeClr>
              </a:buClr>
            </a:pPr>
            <a:r>
              <a:rPr lang="en-US" sz="2400" b="1" i="1" kern="0" dirty="0"/>
              <a:t>How do fireflies glow?</a:t>
            </a:r>
          </a:p>
          <a:p>
            <a:pPr lvl="1">
              <a:spcBef>
                <a:spcPts val="600"/>
              </a:spcBef>
              <a:buClr>
                <a:schemeClr val="accent1">
                  <a:lumMod val="50000"/>
                </a:schemeClr>
              </a:buClr>
            </a:pPr>
            <a:r>
              <a:rPr lang="en-US" b="1" i="1" kern="0" dirty="0">
                <a:solidFill>
                  <a:srgbClr val="FF0000"/>
                </a:solidFill>
              </a:rPr>
              <a:t>Electron drops from higher energy orbital to lower energy one</a:t>
            </a:r>
          </a:p>
          <a:p>
            <a:pPr lvl="1">
              <a:spcBef>
                <a:spcPts val="600"/>
              </a:spcBef>
              <a:buClr>
                <a:schemeClr val="accent1">
                  <a:lumMod val="50000"/>
                </a:schemeClr>
              </a:buClr>
            </a:pPr>
            <a:r>
              <a:rPr lang="en-US" b="1" i="1" kern="0" dirty="0">
                <a:solidFill>
                  <a:srgbClr val="FF0000"/>
                </a:solidFill>
              </a:rPr>
              <a:t>Energy released as light – </a:t>
            </a:r>
            <a:r>
              <a:rPr lang="en-US" b="1" i="1" kern="0" dirty="0">
                <a:solidFill>
                  <a:srgbClr val="0000FF"/>
                </a:solidFill>
              </a:rPr>
              <a:t>can compute ‘color’ of light emitted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40A9A150-64E9-8638-AEE4-2F16E89D5C4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8150" y="304800"/>
            <a:ext cx="8534400" cy="7620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100000"/>
              </a:lnSpc>
              <a:defRPr/>
            </a:pPr>
            <a:r>
              <a:rPr lang="en-US" sz="2500" dirty="0"/>
              <a:t>Quantum Chemistry can model </a:t>
            </a:r>
            <a:r>
              <a:rPr lang="en-US" sz="2500" u="sng" dirty="0"/>
              <a:t>ANY</a:t>
            </a:r>
            <a:r>
              <a:rPr lang="en-US" sz="2500" dirty="0"/>
              <a:t> chemistry</a:t>
            </a:r>
            <a:br>
              <a:rPr lang="en-US" sz="2500" dirty="0"/>
            </a:br>
            <a:endParaRPr lang="en-US" sz="2500" baseline="-25000" dirty="0">
              <a:solidFill>
                <a:srgbClr val="FFFF00"/>
              </a:solidFill>
              <a:effectLst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F7FDAA4-0A04-D67C-20A9-06E1334575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393" b="8438"/>
          <a:stretch/>
        </p:blipFill>
        <p:spPr>
          <a:xfrm>
            <a:off x="172015" y="2462543"/>
            <a:ext cx="5407540" cy="228147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8EC7538-BC2D-00B2-78B2-07DB2868BD7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087" b="15451"/>
          <a:stretch/>
        </p:blipFill>
        <p:spPr>
          <a:xfrm>
            <a:off x="0" y="4925086"/>
            <a:ext cx="5407540" cy="1932914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220BA65-7CA9-4C80-E6A9-7D45E1C2E42D}"/>
              </a:ext>
            </a:extLst>
          </p:cNvPr>
          <p:cNvCxnSpPr>
            <a:cxnSpLocks/>
          </p:cNvCxnSpPr>
          <p:nvPr/>
        </p:nvCxnSpPr>
        <p:spPr>
          <a:xfrm>
            <a:off x="2589291" y="4302994"/>
            <a:ext cx="0" cy="784182"/>
          </a:xfrm>
          <a:prstGeom prst="straightConnector1">
            <a:avLst/>
          </a:prstGeom>
          <a:ln w="41275">
            <a:solidFill>
              <a:srgbClr val="FF000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65CE4852-B821-0079-C4EC-4826793DDD10}"/>
              </a:ext>
            </a:extLst>
          </p:cNvPr>
          <p:cNvSpPr txBox="1"/>
          <p:nvPr/>
        </p:nvSpPr>
        <p:spPr>
          <a:xfrm>
            <a:off x="2589291" y="4465220"/>
            <a:ext cx="397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>
                <a:solidFill>
                  <a:srgbClr val="FF0000"/>
                </a:solidFill>
              </a:rPr>
              <a:t>e</a:t>
            </a:r>
            <a:r>
              <a:rPr lang="en-US" b="1" i="1" baseline="30000" dirty="0">
                <a:solidFill>
                  <a:srgbClr val="FF0000"/>
                </a:solidFill>
              </a:rPr>
              <a:t>–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2C243D7-03F8-E68E-AF94-08772FA15A4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09" t="56978" b="32055"/>
          <a:stretch/>
        </p:blipFill>
        <p:spPr>
          <a:xfrm>
            <a:off x="3678327" y="4381877"/>
            <a:ext cx="2265986" cy="543210"/>
          </a:xfrm>
          <a:prstGeom prst="rect">
            <a:avLst/>
          </a:prstGeom>
        </p:spPr>
      </p:pic>
      <p:pic>
        <p:nvPicPr>
          <p:cNvPr id="15" name="Picture 14" descr="A spider on a web&#10;&#10;Description automatically generated with low confidence">
            <a:extLst>
              <a:ext uri="{FF2B5EF4-FFF2-40B4-BE49-F238E27FC236}">
                <a16:creationId xmlns:a16="http://schemas.microsoft.com/office/drawing/2014/main" id="{6D0F2496-97C0-AD20-D957-E3E3B4DDFC6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711" t="9694" r="23234" b="2007"/>
          <a:stretch/>
        </p:blipFill>
        <p:spPr>
          <a:xfrm>
            <a:off x="6098710" y="2625504"/>
            <a:ext cx="2737471" cy="3927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98853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164BB2E4-7019-BD26-61EE-13E27CA1F04B}"/>
              </a:ext>
            </a:extLst>
          </p:cNvPr>
          <p:cNvSpPr/>
          <p:nvPr/>
        </p:nvSpPr>
        <p:spPr>
          <a:xfrm>
            <a:off x="0" y="3"/>
            <a:ext cx="9144000" cy="1249082"/>
          </a:xfrm>
          <a:prstGeom prst="rect">
            <a:avLst/>
          </a:prstGeom>
          <a:gradFill flip="none" rotWithShape="1">
            <a:gsLst>
              <a:gs pos="0">
                <a:srgbClr val="142B2E"/>
              </a:gs>
              <a:gs pos="100000">
                <a:srgbClr val="28585E"/>
              </a:gs>
              <a:gs pos="85000">
                <a:srgbClr val="1E414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3">
            <a:extLst>
              <a:ext uri="{FF2B5EF4-FFF2-40B4-BE49-F238E27FC236}">
                <a16:creationId xmlns:a16="http://schemas.microsoft.com/office/drawing/2014/main" id="{AC0789A2-5366-C8EC-BD7F-30ABA0F7E37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276356"/>
            <a:ext cx="9144000" cy="144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C00000"/>
              </a:buClr>
              <a:buChar char="•"/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7388" indent="-28575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C00000"/>
              </a:buClr>
              <a:buFont typeface="Arial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C000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4859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C00000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8288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C00000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2860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7432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2004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6576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buClr>
                <a:schemeClr val="accent1">
                  <a:lumMod val="50000"/>
                </a:schemeClr>
              </a:buClr>
            </a:pPr>
            <a:r>
              <a:rPr lang="en-US" sz="2000" b="1" i="1" kern="0" dirty="0"/>
              <a:t>Most (if not all) biological processes obey laws of physics &amp; chemistry</a:t>
            </a:r>
          </a:p>
          <a:p>
            <a:pPr lvl="1">
              <a:spcBef>
                <a:spcPts val="600"/>
              </a:spcBef>
              <a:buClr>
                <a:schemeClr val="accent1">
                  <a:lumMod val="50000"/>
                </a:schemeClr>
              </a:buClr>
            </a:pPr>
            <a:r>
              <a:rPr lang="en-US" b="1" i="1" kern="0" dirty="0">
                <a:solidFill>
                  <a:srgbClr val="0000FF"/>
                </a:solidFill>
              </a:rPr>
              <a:t>It’s (nearly) all atoms &amp; molecules</a:t>
            </a:r>
          </a:p>
          <a:p>
            <a:pPr>
              <a:buClr>
                <a:schemeClr val="accent1">
                  <a:lumMod val="50000"/>
                </a:schemeClr>
              </a:buClr>
            </a:pPr>
            <a:r>
              <a:rPr lang="en-US" sz="2000" b="1" i="1" kern="0" dirty="0">
                <a:solidFill>
                  <a:srgbClr val="FF0000"/>
                </a:solidFill>
              </a:rPr>
              <a:t>Size of system that can be modeled limited by compute power</a:t>
            </a:r>
          </a:p>
          <a:p>
            <a:pPr>
              <a:buClr>
                <a:schemeClr val="accent1">
                  <a:lumMod val="50000"/>
                </a:schemeClr>
              </a:buClr>
            </a:pPr>
            <a:endParaRPr lang="en-US" sz="2400" b="1" i="1" kern="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00FB628-EC0A-F717-3DA8-08DEF82F97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4458077"/>
            <a:ext cx="6159095" cy="239992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A2F86F3-896E-9BCB-98CB-D3EE216699C7}"/>
              </a:ext>
            </a:extLst>
          </p:cNvPr>
          <p:cNvSpPr txBox="1"/>
          <p:nvPr/>
        </p:nvSpPr>
        <p:spPr>
          <a:xfrm>
            <a:off x="2779753" y="6457887"/>
            <a:ext cx="17922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1" dirty="0"/>
              <a:t>DNA/RNA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FB4B5FD-9A8C-8534-4CE4-71C507B07B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2674720"/>
            <a:ext cx="3810000" cy="19939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443C629-928F-39D2-DAB5-33C024AFD42C}"/>
              </a:ext>
            </a:extLst>
          </p:cNvPr>
          <p:cNvSpPr txBox="1"/>
          <p:nvPr/>
        </p:nvSpPr>
        <p:spPr>
          <a:xfrm>
            <a:off x="1579550" y="2638678"/>
            <a:ext cx="14678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1" dirty="0">
                <a:solidFill>
                  <a:srgbClr val="FFFF00"/>
                </a:solidFill>
              </a:rPr>
              <a:t>Proteins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BB7250-D98E-E528-D74D-2A3A8492B2E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0009" y="2491598"/>
            <a:ext cx="2167212" cy="157615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CABFEF3-9D67-2BF7-4356-C455AF38A494}"/>
              </a:ext>
            </a:extLst>
          </p:cNvPr>
          <p:cNvSpPr txBox="1"/>
          <p:nvPr/>
        </p:nvSpPr>
        <p:spPr>
          <a:xfrm>
            <a:off x="6457524" y="3578324"/>
            <a:ext cx="27329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1" dirty="0"/>
              <a:t>Drugs (Paracetamol)</a:t>
            </a:r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911FACB3-DEAA-0E89-BB1F-F37E9E4EFA6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8150" y="304800"/>
            <a:ext cx="8534400" cy="7620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100000"/>
              </a:lnSpc>
              <a:defRPr/>
            </a:pPr>
            <a:r>
              <a:rPr lang="en-US" sz="2500" dirty="0"/>
              <a:t>How is Quantum Chemistry Used for Health Research</a:t>
            </a:r>
            <a:br>
              <a:rPr lang="en-US" sz="2500" dirty="0"/>
            </a:br>
            <a:endParaRPr lang="en-US" sz="2500" baseline="-25000" dirty="0">
              <a:solidFill>
                <a:srgbClr val="FFFF00"/>
              </a:solidFill>
              <a:effectLst/>
            </a:endParaRP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964C82E8-C750-DD25-E6EE-31985EBD5FAF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112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024" t="53333" r="2136" b="1386"/>
          <a:stretch/>
        </p:blipFill>
        <p:spPr>
          <a:xfrm>
            <a:off x="6159095" y="4477259"/>
            <a:ext cx="2989670" cy="238073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D88A26A-FD5A-76CA-9446-848B088718F8}"/>
              </a:ext>
            </a:extLst>
          </p:cNvPr>
          <p:cNvSpPr txBox="1"/>
          <p:nvPr/>
        </p:nvSpPr>
        <p:spPr>
          <a:xfrm>
            <a:off x="7690143" y="5597433"/>
            <a:ext cx="15003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1" dirty="0">
                <a:solidFill>
                  <a:srgbClr val="00FF00"/>
                </a:solidFill>
              </a:rPr>
              <a:t>Antibodies</a:t>
            </a:r>
          </a:p>
        </p:txBody>
      </p:sp>
    </p:spTree>
    <p:extLst>
      <p:ext uri="{BB962C8B-B14F-4D97-AF65-F5344CB8AC3E}">
        <p14:creationId xmlns:p14="http://schemas.microsoft.com/office/powerpoint/2010/main" val="5170548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80C394C-270F-CE5C-5E1F-EC4096FD5A27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B0BF88DF-D215-386F-DE95-36E9A33FD9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28" r="15452"/>
          <a:stretch/>
        </p:blipFill>
        <p:spPr>
          <a:xfrm>
            <a:off x="358615" y="1805605"/>
            <a:ext cx="4100052" cy="2743200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85C550DB-76EF-1E0B-9732-33B9FB4F71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8667" y="2093381"/>
            <a:ext cx="4506283" cy="2286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265B3F4-436C-5F4C-D997-2AE75BC7B864}"/>
              </a:ext>
            </a:extLst>
          </p:cNvPr>
          <p:cNvSpPr/>
          <p:nvPr/>
        </p:nvSpPr>
        <p:spPr>
          <a:xfrm>
            <a:off x="0" y="3"/>
            <a:ext cx="9144000" cy="896505"/>
          </a:xfrm>
          <a:prstGeom prst="rect">
            <a:avLst/>
          </a:prstGeom>
          <a:gradFill flip="none" rotWithShape="1">
            <a:gsLst>
              <a:gs pos="0">
                <a:srgbClr val="142B2E"/>
              </a:gs>
              <a:gs pos="100000">
                <a:srgbClr val="28585E"/>
              </a:gs>
              <a:gs pos="85000">
                <a:srgbClr val="1E4146"/>
              </a:gs>
            </a:gsLst>
            <a:lin ang="0" scaled="1"/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A30B2F8B-255F-6455-760D-2A59B9237D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65" y="131033"/>
            <a:ext cx="9135035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4400550" algn="l"/>
              </a:tabLst>
              <a:defRPr/>
            </a:pPr>
            <a:r>
              <a:rPr kumimoji="0" lang="en-US" sz="2600" b="1" i="1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/>
                <a:ea typeface="+mj-ea"/>
                <a:cs typeface="+mj-cs"/>
              </a:rPr>
              <a:t>Introduction to Molecules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9AB5F826-65D0-4048-B01D-8F2C1699BE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EEAA95A-1C24-A813-D373-47C079604233}"/>
              </a:ext>
            </a:extLst>
          </p:cNvPr>
          <p:cNvSpPr/>
          <p:nvPr/>
        </p:nvSpPr>
        <p:spPr>
          <a:xfrm>
            <a:off x="8965" y="905435"/>
            <a:ext cx="3864422" cy="5952565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C1246FAB-9A26-45AA-8CCA-E61C9742E0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" y="992894"/>
            <a:ext cx="91440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Char char="•"/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7388" indent="-28575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Font typeface="Arial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4859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8288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C00000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2860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7432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2004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6576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287338" marR="0" lvl="0" indent="-287338" algn="l" defTabSz="914400" rtl="0" eaLnBrk="0" fontAlgn="base" latinLnBrk="0" hangingPunct="0">
              <a:lnSpc>
                <a:spcPct val="95000"/>
              </a:lnSpc>
              <a:spcBef>
                <a:spcPts val="24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en-US" altLang="en-US" sz="2800" b="1" i="1" u="sng" kern="0" dirty="0">
                <a:latin typeface="Arial"/>
              </a:rPr>
              <a:t>This is a molecule</a:t>
            </a:r>
          </a:p>
          <a:p>
            <a:pPr marL="287338" marR="0" lvl="0" indent="-287338" algn="l" defTabSz="914400" rtl="0" eaLnBrk="0" fontAlgn="base" latinLnBrk="0" hangingPunct="0">
              <a:lnSpc>
                <a:spcPct val="95000"/>
              </a:lnSpc>
              <a:spcBef>
                <a:spcPts val="24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endParaRPr lang="en-US" altLang="en-US" sz="2800" b="1" i="1" kern="0" dirty="0">
              <a:latin typeface="Arial"/>
            </a:endParaRPr>
          </a:p>
          <a:p>
            <a:pPr marL="287338" marR="0" lvl="0" indent="-287338" algn="l" defTabSz="914400" rtl="0" eaLnBrk="0" fontAlgn="base" latinLnBrk="0" hangingPunct="0">
              <a:lnSpc>
                <a:spcPct val="95000"/>
              </a:lnSpc>
              <a:spcBef>
                <a:spcPts val="24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endParaRPr lang="en-US" altLang="en-US" sz="2800" b="1" i="1" kern="0" dirty="0">
              <a:latin typeface="Arial"/>
            </a:endParaRPr>
          </a:p>
          <a:p>
            <a:pPr marL="287338" marR="0" lvl="0" indent="-287338" algn="l" defTabSz="914400" rtl="0" eaLnBrk="0" fontAlgn="base" latinLnBrk="0" hangingPunct="0">
              <a:lnSpc>
                <a:spcPct val="95000"/>
              </a:lnSpc>
              <a:spcBef>
                <a:spcPts val="24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endParaRPr lang="en-US" altLang="en-US" sz="2800" b="1" i="1" kern="0" dirty="0">
              <a:latin typeface="Arial"/>
            </a:endParaRPr>
          </a:p>
          <a:p>
            <a:pPr marL="287338" marR="0" lvl="0" indent="-287338" algn="l" defTabSz="914400" rtl="0" eaLnBrk="0" fontAlgn="base" latinLnBrk="0" hangingPunct="0">
              <a:lnSpc>
                <a:spcPct val="95000"/>
              </a:lnSpc>
              <a:spcBef>
                <a:spcPts val="24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endParaRPr lang="en-US" altLang="en-US" sz="2800" b="1" i="1" kern="0" dirty="0">
              <a:latin typeface="Arial"/>
            </a:endParaRPr>
          </a:p>
          <a:p>
            <a:pPr lvl="2" defTabSz="914400">
              <a:buClrTx/>
              <a:buSzPct val="100000"/>
              <a:buFontTx/>
              <a:buChar char="-"/>
            </a:pPr>
            <a:endParaRPr lang="en-US" altLang="en-US" sz="1800" i="1" kern="0" dirty="0">
              <a:solidFill>
                <a:srgbClr val="0000FF"/>
              </a:solidFill>
              <a:latin typeface="Arial"/>
            </a:endParaRPr>
          </a:p>
          <a:p>
            <a:pPr lvl="2" defTabSz="914400">
              <a:buClrTx/>
              <a:buSzPct val="100000"/>
              <a:buFontTx/>
              <a:buChar char="-"/>
            </a:pPr>
            <a:endParaRPr lang="en-US" altLang="en-US" sz="1800" i="1" kern="0" dirty="0">
              <a:solidFill>
                <a:srgbClr val="0000FF"/>
              </a:solidFill>
              <a:latin typeface="Arial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642C47F-AD14-AC06-1D10-F3E20D8E9F50}"/>
              </a:ext>
            </a:extLst>
          </p:cNvPr>
          <p:cNvSpPr txBox="1"/>
          <p:nvPr/>
        </p:nvSpPr>
        <p:spPr>
          <a:xfrm>
            <a:off x="2084438" y="4331348"/>
            <a:ext cx="1082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Top view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56B4101-FDFA-DCAA-301A-75660CBD8927}"/>
              </a:ext>
            </a:extLst>
          </p:cNvPr>
          <p:cNvSpPr txBox="1"/>
          <p:nvPr/>
        </p:nvSpPr>
        <p:spPr>
          <a:xfrm>
            <a:off x="6184490" y="4316053"/>
            <a:ext cx="1249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Front view</a:t>
            </a:r>
          </a:p>
        </p:txBody>
      </p:sp>
    </p:spTree>
    <p:extLst>
      <p:ext uri="{BB962C8B-B14F-4D97-AF65-F5344CB8AC3E}">
        <p14:creationId xmlns:p14="http://schemas.microsoft.com/office/powerpoint/2010/main" val="177412248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70F49298-4828-BC26-FEAD-0F0C30BD58E0}"/>
              </a:ext>
            </a:extLst>
          </p:cNvPr>
          <p:cNvSpPr/>
          <p:nvPr/>
        </p:nvSpPr>
        <p:spPr>
          <a:xfrm>
            <a:off x="0" y="3"/>
            <a:ext cx="9144000" cy="1249082"/>
          </a:xfrm>
          <a:prstGeom prst="rect">
            <a:avLst/>
          </a:prstGeom>
          <a:gradFill flip="none" rotWithShape="1">
            <a:gsLst>
              <a:gs pos="0">
                <a:srgbClr val="142B2E"/>
              </a:gs>
              <a:gs pos="100000">
                <a:srgbClr val="28585E"/>
              </a:gs>
              <a:gs pos="85000">
                <a:srgbClr val="1E414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6848CBE-30FC-DF56-86DA-1CD314EDA736}"/>
              </a:ext>
            </a:extLst>
          </p:cNvPr>
          <p:cNvSpPr txBox="1"/>
          <p:nvPr/>
        </p:nvSpPr>
        <p:spPr>
          <a:xfrm>
            <a:off x="0" y="1296649"/>
            <a:ext cx="772519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u="sng" dirty="0">
                <a:solidFill>
                  <a:srgbClr val="0000FF"/>
                </a:solidFill>
              </a:rPr>
              <a:t>Actual antibody conjugate </a:t>
            </a:r>
            <a:r>
              <a:rPr lang="en-US" b="1" i="1" dirty="0">
                <a:solidFill>
                  <a:srgbClr val="0000FF"/>
                </a:solidFill>
              </a:rPr>
              <a:t>: </a:t>
            </a:r>
            <a:r>
              <a:rPr lang="en-US" b="1" i="1" dirty="0" err="1">
                <a:solidFill>
                  <a:srgbClr val="0000FF"/>
                </a:solidFill>
              </a:rPr>
              <a:t>CyEt</a:t>
            </a:r>
            <a:r>
              <a:rPr lang="en-US" b="1" i="1" dirty="0">
                <a:solidFill>
                  <a:srgbClr val="0000FF"/>
                </a:solidFill>
              </a:rPr>
              <a:t>-Pan-Duo – injected in tail</a:t>
            </a:r>
          </a:p>
          <a:p>
            <a:r>
              <a:rPr lang="en-US" b="1" i="1" dirty="0">
                <a:solidFill>
                  <a:srgbClr val="0000FF"/>
                </a:solidFill>
              </a:rPr>
              <a:t>			     Location imaged via fluorescence</a:t>
            </a:r>
          </a:p>
          <a:p>
            <a:r>
              <a:rPr lang="en-US" b="1" i="1" dirty="0">
                <a:solidFill>
                  <a:srgbClr val="0000FF"/>
                </a:solidFill>
              </a:rPr>
              <a:t>	                    	     </a:t>
            </a:r>
            <a:r>
              <a:rPr lang="en-US" b="1" i="1" dirty="0">
                <a:solidFill>
                  <a:srgbClr val="FF0000"/>
                </a:solidFill>
              </a:rPr>
              <a:t>Payload released with near-infrared light</a:t>
            </a:r>
          </a:p>
          <a:p>
            <a:r>
              <a:rPr lang="en-US" b="1" i="1" dirty="0">
                <a:solidFill>
                  <a:srgbClr val="0000FF"/>
                </a:solidFill>
              </a:rPr>
              <a:t>			     </a:t>
            </a:r>
            <a:r>
              <a:rPr lang="en-US" b="1" i="1" u="sng" dirty="0">
                <a:solidFill>
                  <a:srgbClr val="FF0000"/>
                </a:solidFill>
              </a:rPr>
              <a:t>Payload kills tumor cells !!!!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BAFDB63F-B264-9445-3FB8-0810EEF0C2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769" r="8634"/>
          <a:stretch/>
        </p:blipFill>
        <p:spPr>
          <a:xfrm>
            <a:off x="5231830" y="2667000"/>
            <a:ext cx="3226370" cy="390073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3EB7D8E3-9627-CD76-AD88-8947C8F9E7B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396" b="24367"/>
          <a:stretch/>
        </p:blipFill>
        <p:spPr>
          <a:xfrm>
            <a:off x="928271" y="3190330"/>
            <a:ext cx="4113351" cy="3559547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0ECE4BD7-F898-AE39-5CD8-A7DFDC98187B}"/>
              </a:ext>
            </a:extLst>
          </p:cNvPr>
          <p:cNvSpPr/>
          <p:nvPr/>
        </p:nvSpPr>
        <p:spPr>
          <a:xfrm rot="20167003">
            <a:off x="553216" y="5037752"/>
            <a:ext cx="704826" cy="1752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E5EBA01-C732-00BD-D44D-F7A75EDC43FA}"/>
              </a:ext>
            </a:extLst>
          </p:cNvPr>
          <p:cNvSpPr txBox="1"/>
          <p:nvPr/>
        </p:nvSpPr>
        <p:spPr>
          <a:xfrm>
            <a:off x="152400" y="2331708"/>
            <a:ext cx="24994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 err="1">
                <a:solidFill>
                  <a:srgbClr val="006600"/>
                </a:solidFill>
              </a:rPr>
              <a:t>Duocarmycin</a:t>
            </a:r>
            <a:r>
              <a:rPr lang="en-US" sz="1600" b="1" i="1" dirty="0">
                <a:solidFill>
                  <a:srgbClr val="006600"/>
                </a:solidFill>
              </a:rPr>
              <a:t> derivative</a:t>
            </a:r>
          </a:p>
          <a:p>
            <a:r>
              <a:rPr lang="en-US" sz="1600" dirty="0">
                <a:solidFill>
                  <a:srgbClr val="006600"/>
                </a:solidFill>
              </a:rPr>
              <a:t>  - </a:t>
            </a:r>
            <a:r>
              <a:rPr lang="en-US" sz="1600" b="1" i="1" u="sng" dirty="0">
                <a:solidFill>
                  <a:srgbClr val="006600"/>
                </a:solidFill>
              </a:rPr>
              <a:t>Cell killing machine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CE667734-0D94-BF1F-530A-5278011B6982}"/>
              </a:ext>
            </a:extLst>
          </p:cNvPr>
          <p:cNvCxnSpPr/>
          <p:nvPr/>
        </p:nvCxnSpPr>
        <p:spPr>
          <a:xfrm>
            <a:off x="1844182" y="2900722"/>
            <a:ext cx="1140764" cy="710420"/>
          </a:xfrm>
          <a:prstGeom prst="straightConnector1">
            <a:avLst/>
          </a:prstGeom>
          <a:ln w="28575">
            <a:solidFill>
              <a:srgbClr val="FF000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4639BA9B-19FC-A136-E82D-03D748DD81C7}"/>
              </a:ext>
            </a:extLst>
          </p:cNvPr>
          <p:cNvSpPr txBox="1"/>
          <p:nvPr/>
        </p:nvSpPr>
        <p:spPr>
          <a:xfrm>
            <a:off x="3581400" y="6423058"/>
            <a:ext cx="31614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>
                <a:solidFill>
                  <a:srgbClr val="0033CC"/>
                </a:solidFill>
              </a:rPr>
              <a:t>Antibody binds to cancer cells</a:t>
            </a:r>
          </a:p>
        </p:txBody>
      </p:sp>
      <p:sp>
        <p:nvSpPr>
          <p:cNvPr id="33" name="Rectangle 2">
            <a:extLst>
              <a:ext uri="{FF2B5EF4-FFF2-40B4-BE49-F238E27FC236}">
                <a16:creationId xmlns:a16="http://schemas.microsoft.com/office/drawing/2014/main" id="{061AB1B8-86FA-0572-A950-452AB0FFCCA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82554"/>
            <a:ext cx="9144000" cy="731637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ctr">
              <a:lnSpc>
                <a:spcPct val="100000"/>
              </a:lnSpc>
              <a:defRPr/>
            </a:pPr>
            <a:r>
              <a:rPr lang="en-US" sz="2600" dirty="0"/>
              <a:t>Infrared Light-activated Drug Delivery Systems</a:t>
            </a:r>
            <a:endParaRPr lang="en-US" sz="2600" dirty="0">
              <a:solidFill>
                <a:srgbClr val="FFFF00"/>
              </a:solidFill>
              <a:effectLst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31400E8-32EA-F58B-F4B5-4DCE4B57496D}"/>
              </a:ext>
            </a:extLst>
          </p:cNvPr>
          <p:cNvSpPr/>
          <p:nvPr/>
        </p:nvSpPr>
        <p:spPr>
          <a:xfrm>
            <a:off x="533400" y="3190330"/>
            <a:ext cx="1635642" cy="13054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69924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2FBC921-D31C-482C-B7B6-B449867C8A6D}"/>
              </a:ext>
            </a:extLst>
          </p:cNvPr>
          <p:cNvSpPr/>
          <p:nvPr/>
        </p:nvSpPr>
        <p:spPr>
          <a:xfrm>
            <a:off x="0" y="3"/>
            <a:ext cx="9144000" cy="1249082"/>
          </a:xfrm>
          <a:prstGeom prst="rect">
            <a:avLst/>
          </a:prstGeom>
          <a:gradFill flip="none" rotWithShape="1">
            <a:gsLst>
              <a:gs pos="0">
                <a:srgbClr val="142B2E"/>
              </a:gs>
              <a:gs pos="100000">
                <a:srgbClr val="28585E"/>
              </a:gs>
              <a:gs pos="85000">
                <a:srgbClr val="1E414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">
            <a:extLst>
              <a:ext uri="{FF2B5EF4-FFF2-40B4-BE49-F238E27FC236}">
                <a16:creationId xmlns:a16="http://schemas.microsoft.com/office/drawing/2014/main" id="{DECF5642-2F2F-F30B-EC27-A9C273D89B6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81000" y="0"/>
            <a:ext cx="8534400" cy="11430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defRPr/>
            </a:pPr>
            <a:r>
              <a:rPr lang="en-US" sz="2500" dirty="0" err="1"/>
              <a:t>FluoroCoumarins</a:t>
            </a:r>
            <a:r>
              <a:rPr lang="en-US" sz="2500" dirty="0"/>
              <a:t> (FC): Long wavelength fluorophores</a:t>
            </a:r>
            <a:br>
              <a:rPr lang="en-US" sz="2500" dirty="0"/>
            </a:br>
            <a:endParaRPr lang="en-US" sz="2500" baseline="-25000" dirty="0">
              <a:solidFill>
                <a:srgbClr val="FFFF00"/>
              </a:solidFill>
              <a:effectLst/>
            </a:endParaRP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60D6D344-285B-7C14-5DA7-0DBEC53BDE0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2876" y="1828800"/>
            <a:ext cx="3071324" cy="3643439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1E467F92-204F-B1A6-D299-B3062804AC3D}"/>
              </a:ext>
            </a:extLst>
          </p:cNvPr>
          <p:cNvPicPr/>
          <p:nvPr/>
        </p:nvPicPr>
        <p:blipFill>
          <a:blip r:embed="rId3">
            <a:lum bright="20000" contrast="40000"/>
          </a:blip>
          <a:stretch>
            <a:fillRect/>
          </a:stretch>
        </p:blipFill>
        <p:spPr>
          <a:xfrm>
            <a:off x="3324486" y="4800601"/>
            <a:ext cx="2743199" cy="2002155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1CB92ED1-409C-3D82-BE9A-5BCDA3F9DB00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191000" y="1707833"/>
            <a:ext cx="4724400" cy="2483167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5A452D6B-2D8C-B340-7D6D-751FFDE92C1C}"/>
              </a:ext>
            </a:extLst>
          </p:cNvPr>
          <p:cNvPicPr/>
          <p:nvPr/>
        </p:nvPicPr>
        <p:blipFill>
          <a:blip r:embed="rId5">
            <a:lum bright="20000" contras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6955" y="4800600"/>
            <a:ext cx="3027045" cy="2002155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AC5F6AB7-6D87-C284-8DB4-9ED3F4EC8CA8}"/>
              </a:ext>
            </a:extLst>
          </p:cNvPr>
          <p:cNvSpPr txBox="1"/>
          <p:nvPr/>
        </p:nvSpPr>
        <p:spPr>
          <a:xfrm>
            <a:off x="74647" y="1310100"/>
            <a:ext cx="30091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1" u="sng" dirty="0"/>
              <a:t>Quantum predicts new chemistry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63F3E01-1A15-5636-1BE9-F448140D456C}"/>
              </a:ext>
            </a:extLst>
          </p:cNvPr>
          <p:cNvSpPr txBox="1"/>
          <p:nvPr/>
        </p:nvSpPr>
        <p:spPr>
          <a:xfrm>
            <a:off x="4942608" y="1310100"/>
            <a:ext cx="36679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1" u="sng" dirty="0"/>
              <a:t>New chemistry confirmed experimentally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D19AA057-BB3A-AF4D-D7B4-EBDD0D78EDA9}"/>
              </a:ext>
            </a:extLst>
          </p:cNvPr>
          <p:cNvCxnSpPr>
            <a:stCxn id="33" idx="3"/>
            <a:endCxn id="34" idx="1"/>
          </p:cNvCxnSpPr>
          <p:nvPr/>
        </p:nvCxnSpPr>
        <p:spPr>
          <a:xfrm>
            <a:off x="3083804" y="1463989"/>
            <a:ext cx="1858804" cy="0"/>
          </a:xfrm>
          <a:prstGeom prst="straightConnector1">
            <a:avLst/>
          </a:prstGeom>
          <a:ln w="28575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9AC4CF07-A193-80C3-6614-1EDAFDE4AF15}"/>
              </a:ext>
            </a:extLst>
          </p:cNvPr>
          <p:cNvSpPr txBox="1"/>
          <p:nvPr/>
        </p:nvSpPr>
        <p:spPr>
          <a:xfrm>
            <a:off x="3357143" y="4374502"/>
            <a:ext cx="55819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1" u="sng" dirty="0"/>
              <a:t>New near-IR fluorophores for cellular imaging – in vivo potential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A607814-5EA2-59AF-6AAD-AAB0E04F8EEF}"/>
              </a:ext>
            </a:extLst>
          </p:cNvPr>
          <p:cNvSpPr txBox="1"/>
          <p:nvPr/>
        </p:nvSpPr>
        <p:spPr>
          <a:xfrm>
            <a:off x="217313" y="5943600"/>
            <a:ext cx="2723823" cy="369332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ffectLst>
            <a:glow rad="101600">
              <a:srgbClr val="FFFF00">
                <a:alpha val="60000"/>
              </a:srgbClr>
            </a:glow>
          </a:effectLst>
        </p:spPr>
        <p:txBody>
          <a:bodyPr wrap="none" rtlCol="0">
            <a:spAutoFit/>
          </a:bodyPr>
          <a:lstStyle/>
          <a:p>
            <a:r>
              <a:rPr lang="en-US" b="1" i="1" dirty="0">
                <a:solidFill>
                  <a:srgbClr val="0000FF"/>
                </a:solidFill>
              </a:rPr>
              <a:t>Chemical Science 2020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2C83A1F1-6201-71EF-98C3-1AAC3686478D}"/>
              </a:ext>
            </a:extLst>
          </p:cNvPr>
          <p:cNvSpPr/>
          <p:nvPr/>
        </p:nvSpPr>
        <p:spPr>
          <a:xfrm>
            <a:off x="2427514" y="1922106"/>
            <a:ext cx="412102" cy="821094"/>
          </a:xfrm>
          <a:prstGeom prst="ellipse">
            <a:avLst/>
          </a:prstGeom>
          <a:noFill/>
          <a:ln>
            <a:solidFill>
              <a:srgbClr val="006600"/>
            </a:solidFill>
          </a:ln>
          <a:effectLst>
            <a:glow rad="50800">
              <a:srgbClr val="FFFF00">
                <a:alpha val="6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156F7AF1-F80E-1297-B7CB-5BB67F877F62}"/>
              </a:ext>
            </a:extLst>
          </p:cNvPr>
          <p:cNvCxnSpPr/>
          <p:nvPr/>
        </p:nvCxnSpPr>
        <p:spPr>
          <a:xfrm>
            <a:off x="3733800" y="1631633"/>
            <a:ext cx="0" cy="2711767"/>
          </a:xfrm>
          <a:prstGeom prst="straightConnector1">
            <a:avLst/>
          </a:prstGeom>
          <a:ln w="28575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1427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21BC95F-91EF-4789-BD5B-0D9E3CE500DF}"/>
              </a:ext>
            </a:extLst>
          </p:cNvPr>
          <p:cNvSpPr/>
          <p:nvPr/>
        </p:nvSpPr>
        <p:spPr>
          <a:xfrm>
            <a:off x="0" y="3"/>
            <a:ext cx="9144000" cy="1249082"/>
          </a:xfrm>
          <a:prstGeom prst="rect">
            <a:avLst/>
          </a:prstGeom>
          <a:gradFill flip="none" rotWithShape="1">
            <a:gsLst>
              <a:gs pos="0">
                <a:srgbClr val="142B2E"/>
              </a:gs>
              <a:gs pos="100000">
                <a:srgbClr val="28585E"/>
              </a:gs>
              <a:gs pos="85000">
                <a:srgbClr val="1E414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410CF3-05E9-4098-8A41-90EF7223C288}"/>
              </a:ext>
            </a:extLst>
          </p:cNvPr>
          <p:cNvSpPr/>
          <p:nvPr/>
        </p:nvSpPr>
        <p:spPr>
          <a:xfrm rot="20167003">
            <a:off x="553216" y="5037752"/>
            <a:ext cx="704826" cy="1752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A90CFDF3-D343-70BF-163E-6390CDE8590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4817"/>
            <a:ext cx="8534400" cy="1020488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ctr">
              <a:defRPr/>
            </a:pPr>
            <a:r>
              <a:rPr lang="en-US" sz="2500" dirty="0"/>
              <a:t>Quantum Biology</a:t>
            </a:r>
            <a:br>
              <a:rPr lang="en-US" sz="2500" dirty="0"/>
            </a:br>
            <a:endParaRPr lang="en-US" sz="2500" baseline="-25000" dirty="0">
              <a:solidFill>
                <a:srgbClr val="FFFF00"/>
              </a:solidFill>
              <a:effectLst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3D18574-632A-EA76-0D18-22D391F375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42" y="2362200"/>
            <a:ext cx="8995647" cy="3505200"/>
          </a:xfrm>
          <a:prstGeom prst="rect">
            <a:avLst/>
          </a:prstGeom>
        </p:spPr>
      </p:pic>
      <p:sp>
        <p:nvSpPr>
          <p:cNvPr id="17" name="Rectangle 3">
            <a:extLst>
              <a:ext uri="{FF2B5EF4-FFF2-40B4-BE49-F238E27FC236}">
                <a16:creationId xmlns:a16="http://schemas.microsoft.com/office/drawing/2014/main" id="{22EFB840-CDE7-4A05-5912-71B0F9BB0D38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0" y="1371600"/>
            <a:ext cx="9144000" cy="762000"/>
          </a:xfrm>
        </p:spPr>
        <p:txBody>
          <a:bodyPr/>
          <a:lstStyle/>
          <a:p>
            <a:r>
              <a:rPr lang="en-US" sz="2000" b="1" i="1" dirty="0"/>
              <a:t>Accurately modeled DNA mutation mechanism causing lung cancers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D583368-AB70-A049-F946-8CB8F6D39B8B}"/>
              </a:ext>
            </a:extLst>
          </p:cNvPr>
          <p:cNvCxnSpPr/>
          <p:nvPr/>
        </p:nvCxnSpPr>
        <p:spPr>
          <a:xfrm flipH="1">
            <a:off x="5486400" y="4419600"/>
            <a:ext cx="304800" cy="1371600"/>
          </a:xfrm>
          <a:prstGeom prst="straightConnector1">
            <a:avLst/>
          </a:prstGeom>
          <a:ln w="38100">
            <a:solidFill>
              <a:srgbClr val="0000FF"/>
            </a:solidFill>
            <a:headEnd type="stealth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B804BBF-05C6-1D30-BEF2-260C040169A7}"/>
              </a:ext>
            </a:extLst>
          </p:cNvPr>
          <p:cNvSpPr txBox="1"/>
          <p:nvPr/>
        </p:nvSpPr>
        <p:spPr>
          <a:xfrm>
            <a:off x="4267200" y="5867400"/>
            <a:ext cx="46217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>
                <a:solidFill>
                  <a:srgbClr val="0000FF"/>
                </a:solidFill>
              </a:rPr>
              <a:t>Actual electron that is removed to cause</a:t>
            </a:r>
          </a:p>
          <a:p>
            <a:r>
              <a:rPr lang="en-US" b="1" i="1" dirty="0">
                <a:solidFill>
                  <a:srgbClr val="0000FF"/>
                </a:solidFill>
              </a:rPr>
              <a:t>G → T mutation</a:t>
            </a:r>
          </a:p>
        </p:txBody>
      </p:sp>
    </p:spTree>
    <p:extLst>
      <p:ext uri="{BB962C8B-B14F-4D97-AF65-F5344CB8AC3E}">
        <p14:creationId xmlns:p14="http://schemas.microsoft.com/office/powerpoint/2010/main" val="350668794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8A3DB16-AF65-4C50-A599-45D2EE57B801}"/>
              </a:ext>
            </a:extLst>
          </p:cNvPr>
          <p:cNvSpPr/>
          <p:nvPr/>
        </p:nvSpPr>
        <p:spPr>
          <a:xfrm>
            <a:off x="0" y="3"/>
            <a:ext cx="9144000" cy="1249082"/>
          </a:xfrm>
          <a:prstGeom prst="rect">
            <a:avLst/>
          </a:prstGeom>
          <a:gradFill flip="none" rotWithShape="1">
            <a:gsLst>
              <a:gs pos="0">
                <a:srgbClr val="142B2E"/>
              </a:gs>
              <a:gs pos="100000">
                <a:srgbClr val="28585E"/>
              </a:gs>
              <a:gs pos="85000">
                <a:srgbClr val="1E414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556AFBD-2821-CE3D-ECDD-B98092F822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485"/>
          <a:stretch/>
        </p:blipFill>
        <p:spPr>
          <a:xfrm>
            <a:off x="0" y="1249088"/>
            <a:ext cx="5350598" cy="560891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4409822-BE15-DC90-B6E8-6EE59EBF59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5396" y="1337352"/>
            <a:ext cx="2989006" cy="263873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89156F4-91AE-BEEF-9799-9925942042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5396" y="4065859"/>
            <a:ext cx="2989006" cy="2703871"/>
          </a:xfrm>
          <a:prstGeom prst="rect">
            <a:avLst/>
          </a:prstGeom>
        </p:spPr>
      </p:pic>
      <p:sp>
        <p:nvSpPr>
          <p:cNvPr id="6" name="Rectangle 2">
            <a:extLst>
              <a:ext uri="{FF2B5EF4-FFF2-40B4-BE49-F238E27FC236}">
                <a16:creationId xmlns:a16="http://schemas.microsoft.com/office/drawing/2014/main" id="{49801DBF-375B-7663-832A-E4A506AEE4B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14300" y="88270"/>
            <a:ext cx="8915400" cy="1020488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ctr">
              <a:defRPr/>
            </a:pPr>
            <a:r>
              <a:rPr lang="en-US" sz="2500" dirty="0"/>
              <a:t>Multicolor </a:t>
            </a:r>
            <a:r>
              <a:rPr lang="en-US" sz="2500" i="1" dirty="0"/>
              <a:t>in vivo</a:t>
            </a:r>
            <a:r>
              <a:rPr lang="en-US" sz="2500" dirty="0"/>
              <a:t> imaging of tumors &amp; lymphatic system</a:t>
            </a:r>
            <a:br>
              <a:rPr lang="en-US" sz="2500" dirty="0"/>
            </a:br>
            <a:endParaRPr lang="en-US" sz="2500" baseline="-25000" dirty="0">
              <a:solidFill>
                <a:srgbClr val="FFFF00"/>
              </a:solidFill>
              <a:effectLst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1F9A731-55B1-4A69-9CD5-C63CDC139A51}"/>
              </a:ext>
            </a:extLst>
          </p:cNvPr>
          <p:cNvSpPr txBox="1"/>
          <p:nvPr/>
        </p:nvSpPr>
        <p:spPr>
          <a:xfrm>
            <a:off x="142616" y="2146426"/>
            <a:ext cx="5288627" cy="369332"/>
          </a:xfrm>
          <a:prstGeom prst="rect">
            <a:avLst/>
          </a:prstGeom>
          <a:noFill/>
          <a:ln>
            <a:solidFill>
              <a:srgbClr val="FF0000"/>
            </a:solidFill>
          </a:ln>
          <a:effectLst>
            <a:glow rad="228600">
              <a:srgbClr val="006600">
                <a:alpha val="40000"/>
              </a:srgbClr>
            </a:glow>
          </a:effectLst>
        </p:spPr>
        <p:txBody>
          <a:bodyPr wrap="none" rtlCol="0">
            <a:spAutoFit/>
          </a:bodyPr>
          <a:lstStyle/>
          <a:p>
            <a:r>
              <a:rPr lang="en-US" b="1" i="1" dirty="0">
                <a:solidFill>
                  <a:srgbClr val="FF0000"/>
                </a:solidFill>
              </a:rPr>
              <a:t>Quantum chemistry designed these molecules</a:t>
            </a:r>
          </a:p>
        </p:txBody>
      </p:sp>
    </p:spTree>
    <p:extLst>
      <p:ext uri="{BB962C8B-B14F-4D97-AF65-F5344CB8AC3E}">
        <p14:creationId xmlns:p14="http://schemas.microsoft.com/office/powerpoint/2010/main" val="10269934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2816CD2-281B-4A0C-AED3-FF6C448543D7}"/>
              </a:ext>
            </a:extLst>
          </p:cNvPr>
          <p:cNvSpPr/>
          <p:nvPr/>
        </p:nvSpPr>
        <p:spPr>
          <a:xfrm>
            <a:off x="0" y="3"/>
            <a:ext cx="9144000" cy="1249082"/>
          </a:xfrm>
          <a:prstGeom prst="rect">
            <a:avLst/>
          </a:prstGeom>
          <a:gradFill flip="none" rotWithShape="1">
            <a:gsLst>
              <a:gs pos="0">
                <a:srgbClr val="142B2E"/>
              </a:gs>
              <a:gs pos="100000">
                <a:srgbClr val="28585E"/>
              </a:gs>
              <a:gs pos="85000">
                <a:srgbClr val="1E414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F60FCFC-63A9-D8F1-2C17-E0C9470F47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039" r="26910"/>
          <a:stretch/>
        </p:blipFill>
        <p:spPr>
          <a:xfrm>
            <a:off x="1716335" y="2942067"/>
            <a:ext cx="2191979" cy="270878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B14C249-2DA5-4975-7BEF-2BE73D319BC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527" r="21372"/>
          <a:stretch/>
        </p:blipFill>
        <p:spPr>
          <a:xfrm>
            <a:off x="6590877" y="2912077"/>
            <a:ext cx="2504697" cy="2486471"/>
          </a:xfrm>
          <a:prstGeom prst="rect">
            <a:avLst/>
          </a:prstGeom>
        </p:spPr>
      </p:pic>
      <p:sp>
        <p:nvSpPr>
          <p:cNvPr id="15" name="Rectangle 2">
            <a:extLst>
              <a:ext uri="{FF2B5EF4-FFF2-40B4-BE49-F238E27FC236}">
                <a16:creationId xmlns:a16="http://schemas.microsoft.com/office/drawing/2014/main" id="{7228E612-2425-40CE-4F4E-080FCE3B02C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14300" y="88270"/>
            <a:ext cx="8915400" cy="1020488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ctr">
              <a:defRPr/>
            </a:pPr>
            <a:r>
              <a:rPr lang="en-US" sz="2500" dirty="0"/>
              <a:t>Molecular Electrostatic Potential Maps for Drug Design</a:t>
            </a:r>
            <a:br>
              <a:rPr lang="en-US" sz="2500" dirty="0"/>
            </a:br>
            <a:endParaRPr lang="en-US" sz="2500" baseline="-25000" dirty="0">
              <a:solidFill>
                <a:srgbClr val="FFFF00"/>
              </a:solidFill>
              <a:effectLst/>
            </a:endParaRPr>
          </a:p>
        </p:txBody>
      </p:sp>
      <p:sp>
        <p:nvSpPr>
          <p:cNvPr id="16" name="Rectangle 3">
            <a:extLst>
              <a:ext uri="{FF2B5EF4-FFF2-40B4-BE49-F238E27FC236}">
                <a16:creationId xmlns:a16="http://schemas.microsoft.com/office/drawing/2014/main" id="{13180023-7ED8-A3E1-FFF9-0F2359827232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0" y="1371600"/>
            <a:ext cx="9144000" cy="762000"/>
          </a:xfrm>
        </p:spPr>
        <p:txBody>
          <a:bodyPr/>
          <a:lstStyle/>
          <a:p>
            <a:r>
              <a:rPr lang="en-US" sz="2000" b="1" i="1" dirty="0"/>
              <a:t>Working with NCI to design BDHI-warhead cancer-killing ligands</a:t>
            </a:r>
          </a:p>
          <a:p>
            <a:r>
              <a:rPr lang="en-US" sz="2000" b="1" i="1" dirty="0"/>
              <a:t>Electrostatic potential maps show very </a:t>
            </a:r>
            <a:r>
              <a:rPr lang="en-US" sz="2000" b="1" i="1" dirty="0">
                <a:solidFill>
                  <a:srgbClr val="FF0000"/>
                </a:solidFill>
              </a:rPr>
              <a:t>negative </a:t>
            </a:r>
            <a:r>
              <a:rPr lang="en-US" sz="2000" b="1" i="1" dirty="0"/>
              <a:t>and </a:t>
            </a:r>
            <a:r>
              <a:rPr lang="en-US" sz="2000" b="1" i="1" dirty="0">
                <a:solidFill>
                  <a:srgbClr val="0000FF"/>
                </a:solidFill>
              </a:rPr>
              <a:t>positive </a:t>
            </a:r>
            <a:r>
              <a:rPr lang="en-US" sz="2000" b="1" i="1" dirty="0"/>
              <a:t>areas </a:t>
            </a:r>
          </a:p>
          <a:p>
            <a:pPr lvl="1">
              <a:spcBef>
                <a:spcPts val="600"/>
              </a:spcBef>
            </a:pPr>
            <a:r>
              <a:rPr lang="en-US" sz="1800" b="1" i="1" dirty="0"/>
              <a:t>Try to design drugs that have </a:t>
            </a:r>
            <a:r>
              <a:rPr lang="en-US" sz="1800" b="1" i="1" dirty="0">
                <a:solidFill>
                  <a:srgbClr val="FF0000"/>
                </a:solidFill>
              </a:rPr>
              <a:t>negative</a:t>
            </a:r>
            <a:r>
              <a:rPr lang="en-US" sz="1800" b="1" i="1" dirty="0"/>
              <a:t>/</a:t>
            </a:r>
            <a:r>
              <a:rPr lang="en-US" sz="1800" b="1" i="1" dirty="0">
                <a:solidFill>
                  <a:srgbClr val="0000FF"/>
                </a:solidFill>
              </a:rPr>
              <a:t>positive</a:t>
            </a:r>
            <a:r>
              <a:rPr lang="en-US" sz="1800" b="1" i="1" dirty="0"/>
              <a:t> areas matching binding site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B6FBA80-0F35-DE25-4D50-356FA37D406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150" r="14401"/>
          <a:stretch/>
        </p:blipFill>
        <p:spPr>
          <a:xfrm>
            <a:off x="0" y="3028652"/>
            <a:ext cx="1716335" cy="218958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FF1785E-8B54-B300-677F-96680667463B}"/>
              </a:ext>
            </a:extLst>
          </p:cNvPr>
          <p:cNvSpPr txBox="1"/>
          <p:nvPr/>
        </p:nvSpPr>
        <p:spPr>
          <a:xfrm>
            <a:off x="414710" y="5704622"/>
            <a:ext cx="1915909" cy="6463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b="1" i="1" dirty="0"/>
              <a:t>Front view</a:t>
            </a:r>
          </a:p>
          <a:p>
            <a:pPr algn="ctr"/>
            <a:r>
              <a:rPr lang="en-US" b="1" i="1" dirty="0"/>
              <a:t>(BDHI-warhead)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E7C3357-30D5-C247-7D94-EFFBD87C649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848" r="5854"/>
          <a:stretch/>
        </p:blipFill>
        <p:spPr>
          <a:xfrm>
            <a:off x="4473635" y="3061722"/>
            <a:ext cx="2117242" cy="211107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467EAE31-1E5D-68BE-13D7-37A83E53EAA8}"/>
              </a:ext>
            </a:extLst>
          </p:cNvPr>
          <p:cNvSpPr txBox="1"/>
          <p:nvPr/>
        </p:nvSpPr>
        <p:spPr>
          <a:xfrm>
            <a:off x="5601080" y="5704621"/>
            <a:ext cx="2390398" cy="6463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b="1" i="1" dirty="0"/>
              <a:t>Side view</a:t>
            </a:r>
          </a:p>
          <a:p>
            <a:pPr algn="ctr"/>
            <a:r>
              <a:rPr lang="en-US" b="1" i="1" dirty="0"/>
              <a:t>(Recognition group)</a:t>
            </a:r>
          </a:p>
        </p:txBody>
      </p:sp>
    </p:spTree>
    <p:extLst>
      <p:ext uri="{BB962C8B-B14F-4D97-AF65-F5344CB8AC3E}">
        <p14:creationId xmlns:p14="http://schemas.microsoft.com/office/powerpoint/2010/main" val="211560432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91C3BCE0-594A-4204-A76A-6C32A5951EAE}"/>
              </a:ext>
            </a:extLst>
          </p:cNvPr>
          <p:cNvSpPr/>
          <p:nvPr/>
        </p:nvSpPr>
        <p:spPr>
          <a:xfrm>
            <a:off x="0" y="3"/>
            <a:ext cx="9144000" cy="1249082"/>
          </a:xfrm>
          <a:prstGeom prst="rect">
            <a:avLst/>
          </a:prstGeom>
          <a:gradFill flip="none" rotWithShape="1">
            <a:gsLst>
              <a:gs pos="0">
                <a:srgbClr val="142B2E"/>
              </a:gs>
              <a:gs pos="100000">
                <a:srgbClr val="28585E"/>
              </a:gs>
              <a:gs pos="85000">
                <a:srgbClr val="1E414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3">
            <a:extLst>
              <a:ext uri="{FF2B5EF4-FFF2-40B4-BE49-F238E27FC236}">
                <a16:creationId xmlns:a16="http://schemas.microsoft.com/office/drawing/2014/main" id="{31279481-2DAD-FD92-6AC3-E08B413856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297315"/>
            <a:ext cx="9144000" cy="144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C00000"/>
              </a:buClr>
              <a:buChar char="•"/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7388" indent="-28575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C00000"/>
              </a:buClr>
              <a:buFont typeface="Arial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C000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4859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C00000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8288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C00000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2860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7432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2004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6576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buClr>
                <a:schemeClr val="accent1">
                  <a:lumMod val="50000"/>
                </a:schemeClr>
              </a:buClr>
            </a:pPr>
            <a:r>
              <a:rPr lang="en-US" sz="2000" b="1" i="1" kern="0" dirty="0"/>
              <a:t>Shown how Quantum Chemistry is a vital technology/tool</a:t>
            </a:r>
          </a:p>
          <a:p>
            <a:pPr>
              <a:buClr>
                <a:schemeClr val="accent1">
                  <a:lumMod val="50000"/>
                </a:schemeClr>
              </a:buClr>
            </a:pPr>
            <a:r>
              <a:rPr lang="en-US" sz="2000" b="1" i="1" kern="0" dirty="0"/>
              <a:t>Many types of computational science being used for health research</a:t>
            </a:r>
          </a:p>
          <a:p>
            <a:pPr lvl="1">
              <a:buClr>
                <a:schemeClr val="accent1">
                  <a:lumMod val="50000"/>
                </a:schemeClr>
              </a:buClr>
            </a:pPr>
            <a:r>
              <a:rPr lang="en-US" sz="1800" b="1" i="1" kern="0" dirty="0"/>
              <a:t>Molecular Dynamics, Molecular Mechanics, Machine Learning, and more! </a:t>
            </a:r>
          </a:p>
          <a:p>
            <a:pPr lvl="1">
              <a:buClr>
                <a:schemeClr val="accent1">
                  <a:lumMod val="50000"/>
                </a:schemeClr>
              </a:buClr>
            </a:pPr>
            <a:r>
              <a:rPr lang="en-US" sz="1800" b="1" i="1" kern="0" dirty="0"/>
              <a:t>Questions?</a:t>
            </a:r>
          </a:p>
          <a:p>
            <a:pPr>
              <a:buClr>
                <a:schemeClr val="accent1">
                  <a:lumMod val="50000"/>
                </a:schemeClr>
              </a:buClr>
            </a:pPr>
            <a:endParaRPr lang="en-US" sz="2400" b="1" i="1" kern="0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5C02FD55-DD07-DDEA-91C2-B7FDB10D3F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4458077"/>
            <a:ext cx="6159095" cy="2399923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6557D484-72FD-EBA2-AD16-DE06176E274C}"/>
              </a:ext>
            </a:extLst>
          </p:cNvPr>
          <p:cNvSpPr txBox="1"/>
          <p:nvPr/>
        </p:nvSpPr>
        <p:spPr>
          <a:xfrm>
            <a:off x="2779753" y="6457887"/>
            <a:ext cx="17922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1" dirty="0"/>
              <a:t>DNA/RNA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4E17019C-21C5-3257-6272-DF46F614A3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252" y="3135439"/>
            <a:ext cx="3810000" cy="19939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75F79B20-56E3-7F8B-66BB-33D7F6808B55}"/>
              </a:ext>
            </a:extLst>
          </p:cNvPr>
          <p:cNvSpPr txBox="1"/>
          <p:nvPr/>
        </p:nvSpPr>
        <p:spPr>
          <a:xfrm>
            <a:off x="1608802" y="3099397"/>
            <a:ext cx="14678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1" dirty="0">
                <a:solidFill>
                  <a:srgbClr val="FFFF00"/>
                </a:solidFill>
              </a:rPr>
              <a:t>Proteins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C9C67EC4-5FF7-59E9-528C-5108364AF58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5489" y="2824460"/>
            <a:ext cx="2167212" cy="1576155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78DF8BFA-3691-E243-1622-3D4A1902938C}"/>
              </a:ext>
            </a:extLst>
          </p:cNvPr>
          <p:cNvSpPr txBox="1"/>
          <p:nvPr/>
        </p:nvSpPr>
        <p:spPr>
          <a:xfrm>
            <a:off x="6313004" y="3911186"/>
            <a:ext cx="27329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1" dirty="0"/>
              <a:t>Drugs (Paracetamol)</a:t>
            </a:r>
          </a:p>
        </p:txBody>
      </p:sp>
      <p:sp>
        <p:nvSpPr>
          <p:cNvPr id="24" name="Rectangle 2">
            <a:extLst>
              <a:ext uri="{FF2B5EF4-FFF2-40B4-BE49-F238E27FC236}">
                <a16:creationId xmlns:a16="http://schemas.microsoft.com/office/drawing/2014/main" id="{B252055D-53A7-D207-E0AB-C385479FC87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253730"/>
            <a:ext cx="9144000" cy="7620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ctr">
              <a:lnSpc>
                <a:spcPct val="100000"/>
              </a:lnSpc>
              <a:defRPr/>
            </a:pPr>
            <a:r>
              <a:rPr lang="en-US" sz="2300" dirty="0"/>
              <a:t>Computational Science has Significant Roles in Health Research</a:t>
            </a:r>
            <a:br>
              <a:rPr lang="en-US" sz="2300" dirty="0"/>
            </a:br>
            <a:endParaRPr lang="en-US" sz="2300" baseline="-25000" dirty="0">
              <a:solidFill>
                <a:srgbClr val="FFFF00"/>
              </a:solidFill>
              <a:effectLst/>
            </a:endParaRPr>
          </a:p>
        </p:txBody>
      </p:sp>
      <p:pic>
        <p:nvPicPr>
          <p:cNvPr id="25" name="Picture 24" descr="Diagram&#10;&#10;Description automatically generated">
            <a:extLst>
              <a:ext uri="{FF2B5EF4-FFF2-40B4-BE49-F238E27FC236}">
                <a16:creationId xmlns:a16="http://schemas.microsoft.com/office/drawing/2014/main" id="{9131CF60-B560-2323-3A17-DBAD1CE161F3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112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024" t="53333" r="2136" b="1386"/>
          <a:stretch/>
        </p:blipFill>
        <p:spPr>
          <a:xfrm>
            <a:off x="6159095" y="4477259"/>
            <a:ext cx="2989670" cy="2380738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AE38A2FD-B26D-2FE6-1947-2174F601E4BD}"/>
              </a:ext>
            </a:extLst>
          </p:cNvPr>
          <p:cNvSpPr txBox="1"/>
          <p:nvPr/>
        </p:nvSpPr>
        <p:spPr>
          <a:xfrm>
            <a:off x="7690143" y="5597433"/>
            <a:ext cx="15003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1" dirty="0">
                <a:solidFill>
                  <a:srgbClr val="00FF00"/>
                </a:solidFill>
              </a:rPr>
              <a:t>Antibodies</a:t>
            </a:r>
          </a:p>
        </p:txBody>
      </p:sp>
    </p:spTree>
    <p:extLst>
      <p:ext uri="{BB962C8B-B14F-4D97-AF65-F5344CB8AC3E}">
        <p14:creationId xmlns:p14="http://schemas.microsoft.com/office/powerpoint/2010/main" val="7298496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FAEB4189-7533-5559-EA63-724E0B748DBD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688A849-9FB5-805B-19AF-933209170E2C}"/>
              </a:ext>
            </a:extLst>
          </p:cNvPr>
          <p:cNvSpPr/>
          <p:nvPr/>
        </p:nvSpPr>
        <p:spPr>
          <a:xfrm>
            <a:off x="0" y="3"/>
            <a:ext cx="9144000" cy="896505"/>
          </a:xfrm>
          <a:prstGeom prst="rect">
            <a:avLst/>
          </a:prstGeom>
          <a:gradFill flip="none" rotWithShape="1">
            <a:gsLst>
              <a:gs pos="0">
                <a:srgbClr val="142B2E"/>
              </a:gs>
              <a:gs pos="100000">
                <a:srgbClr val="28585E"/>
              </a:gs>
              <a:gs pos="85000">
                <a:srgbClr val="1E4146"/>
              </a:gs>
            </a:gsLst>
            <a:lin ang="0" scaled="1"/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id="{FEC7743A-94DD-C792-807C-2ECECBF1AA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65" y="131033"/>
            <a:ext cx="9135035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4400550" algn="l"/>
              </a:tabLst>
              <a:defRPr/>
            </a:pPr>
            <a:r>
              <a:rPr kumimoji="0" lang="en-US" sz="2600" b="1" i="1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/>
                <a:ea typeface="+mj-ea"/>
                <a:cs typeface="+mj-cs"/>
              </a:rPr>
              <a:t>Introduction to Molecules</a:t>
            </a:r>
          </a:p>
        </p:txBody>
      </p:sp>
      <p:sp>
        <p:nvSpPr>
          <p:cNvPr id="17" name="Rectangle 2">
            <a:extLst>
              <a:ext uri="{FF2B5EF4-FFF2-40B4-BE49-F238E27FC236}">
                <a16:creationId xmlns:a16="http://schemas.microsoft.com/office/drawing/2014/main" id="{CB9E98E7-2B12-0146-D6A8-1E6AA3BD7D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4FAB120-5124-61FE-3DE1-A89E4A7F9A0C}"/>
              </a:ext>
            </a:extLst>
          </p:cNvPr>
          <p:cNvSpPr/>
          <p:nvPr/>
        </p:nvSpPr>
        <p:spPr>
          <a:xfrm>
            <a:off x="8965" y="905435"/>
            <a:ext cx="3864422" cy="5952565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3">
            <a:extLst>
              <a:ext uri="{FF2B5EF4-FFF2-40B4-BE49-F238E27FC236}">
                <a16:creationId xmlns:a16="http://schemas.microsoft.com/office/drawing/2014/main" id="{4EDF9386-D4AD-196E-C0F4-90EE996839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" y="992894"/>
            <a:ext cx="91440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Char char="•"/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7388" indent="-28575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Font typeface="Arial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4859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8288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C00000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2860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7432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2004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6576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287338" marR="0" lvl="0" indent="-287338" algn="l" defTabSz="914400" rtl="0" eaLnBrk="0" fontAlgn="base" latinLnBrk="0" hangingPunct="0">
              <a:lnSpc>
                <a:spcPct val="95000"/>
              </a:lnSpc>
              <a:spcBef>
                <a:spcPts val="24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en-US" altLang="en-US" sz="2800" b="1" i="1" u="sng" kern="0" dirty="0">
                <a:latin typeface="Arial"/>
              </a:rPr>
              <a:t>This is a molecule</a:t>
            </a:r>
          </a:p>
          <a:p>
            <a:pPr marL="287338" marR="0" lvl="0" indent="-287338" algn="l" defTabSz="914400" rtl="0" eaLnBrk="0" fontAlgn="base" latinLnBrk="0" hangingPunct="0">
              <a:lnSpc>
                <a:spcPct val="95000"/>
              </a:lnSpc>
              <a:spcBef>
                <a:spcPts val="24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endParaRPr lang="en-US" altLang="en-US" sz="2800" b="1" i="1" kern="0" dirty="0">
              <a:latin typeface="Arial"/>
            </a:endParaRPr>
          </a:p>
          <a:p>
            <a:pPr marL="287338" marR="0" lvl="0" indent="-287338" algn="l" defTabSz="914400" rtl="0" eaLnBrk="0" fontAlgn="base" latinLnBrk="0" hangingPunct="0">
              <a:lnSpc>
                <a:spcPct val="95000"/>
              </a:lnSpc>
              <a:spcBef>
                <a:spcPts val="24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endParaRPr lang="en-US" altLang="en-US" sz="2800" b="1" i="1" kern="0" dirty="0">
              <a:latin typeface="Arial"/>
            </a:endParaRPr>
          </a:p>
          <a:p>
            <a:pPr marL="287338" marR="0" lvl="0" indent="-287338" algn="l" defTabSz="914400" rtl="0" eaLnBrk="0" fontAlgn="base" latinLnBrk="0" hangingPunct="0">
              <a:lnSpc>
                <a:spcPct val="95000"/>
              </a:lnSpc>
              <a:spcBef>
                <a:spcPts val="24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endParaRPr lang="en-US" altLang="en-US" sz="2800" b="1" i="1" kern="0" dirty="0">
              <a:latin typeface="Arial"/>
            </a:endParaRPr>
          </a:p>
          <a:p>
            <a:pPr marL="287338" marR="0" lvl="0" indent="-287338" algn="l" defTabSz="914400" rtl="0" eaLnBrk="0" fontAlgn="base" latinLnBrk="0" hangingPunct="0">
              <a:lnSpc>
                <a:spcPct val="95000"/>
              </a:lnSpc>
              <a:spcBef>
                <a:spcPts val="24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endParaRPr lang="en-US" altLang="en-US" sz="2800" b="1" i="1" kern="0" dirty="0">
              <a:latin typeface="Arial"/>
            </a:endParaRPr>
          </a:p>
          <a:p>
            <a:pPr marL="287338" marR="0" lvl="0" indent="-287338" algn="l" defTabSz="914400" rtl="0" eaLnBrk="0" fontAlgn="base" latinLnBrk="0" hangingPunct="0">
              <a:lnSpc>
                <a:spcPct val="95000"/>
              </a:lnSpc>
              <a:spcBef>
                <a:spcPts val="48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en-US" altLang="en-US" sz="2800" b="1" i="1" kern="0" dirty="0">
                <a:latin typeface="Arial"/>
              </a:rPr>
              <a:t>Note:</a:t>
            </a:r>
          </a:p>
          <a:p>
            <a:pPr marL="857250" lvl="1" indent="-457200">
              <a:buClrTx/>
              <a:buFont typeface="Wingdings" panose="05000000000000000000" pitchFamily="2" charset="2"/>
              <a:buChar char="v"/>
              <a:defRPr/>
            </a:pPr>
            <a:r>
              <a:rPr lang="en-US" altLang="en-US" sz="2600" b="1" i="1" kern="0" dirty="0">
                <a:solidFill>
                  <a:srgbClr val="0000FF"/>
                </a:solidFill>
                <a:latin typeface="Arial"/>
              </a:rPr>
              <a:t>It has a 3D shape (most can have more than 1)</a:t>
            </a:r>
          </a:p>
          <a:p>
            <a:pPr lvl="2" defTabSz="914400">
              <a:buClrTx/>
              <a:buSzPct val="100000"/>
              <a:buFontTx/>
              <a:buChar char="-"/>
            </a:pPr>
            <a:endParaRPr lang="en-US" altLang="en-US" sz="1800" i="1" kern="0" dirty="0">
              <a:solidFill>
                <a:srgbClr val="0000FF"/>
              </a:solidFill>
              <a:latin typeface="Arial"/>
            </a:endParaRPr>
          </a:p>
          <a:p>
            <a:pPr lvl="2" defTabSz="914400">
              <a:buClrTx/>
              <a:buSzPct val="100000"/>
              <a:buFontTx/>
              <a:buChar char="-"/>
            </a:pPr>
            <a:endParaRPr lang="en-US" altLang="en-US" sz="1800" i="1" kern="0" dirty="0">
              <a:solidFill>
                <a:srgbClr val="0000FF"/>
              </a:solidFill>
              <a:latin typeface="Arial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A8618C74-CE36-031D-120E-5AD4899160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28" r="15452"/>
          <a:stretch/>
        </p:blipFill>
        <p:spPr>
          <a:xfrm>
            <a:off x="358615" y="1805605"/>
            <a:ext cx="4100052" cy="27432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432D3B5-9FF6-5F5D-5CC9-37160A0F46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8667" y="2093381"/>
            <a:ext cx="4506283" cy="2286000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F7957E6C-37B4-1831-6C17-E6F39298812A}"/>
              </a:ext>
            </a:extLst>
          </p:cNvPr>
          <p:cNvSpPr txBox="1"/>
          <p:nvPr/>
        </p:nvSpPr>
        <p:spPr>
          <a:xfrm>
            <a:off x="2084438" y="4331348"/>
            <a:ext cx="1082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Top view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0816B27-F249-B406-7F54-B12382D603CC}"/>
              </a:ext>
            </a:extLst>
          </p:cNvPr>
          <p:cNvSpPr txBox="1"/>
          <p:nvPr/>
        </p:nvSpPr>
        <p:spPr>
          <a:xfrm>
            <a:off x="6184490" y="4316053"/>
            <a:ext cx="1249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Front view</a:t>
            </a:r>
          </a:p>
        </p:txBody>
      </p:sp>
    </p:spTree>
    <p:extLst>
      <p:ext uri="{BB962C8B-B14F-4D97-AF65-F5344CB8AC3E}">
        <p14:creationId xmlns:p14="http://schemas.microsoft.com/office/powerpoint/2010/main" val="21382078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C7E403-6E6C-1FC6-22E1-C551604485CF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07EA91C-82A0-A830-23C1-209CD7BFDCBC}"/>
              </a:ext>
            </a:extLst>
          </p:cNvPr>
          <p:cNvSpPr/>
          <p:nvPr/>
        </p:nvSpPr>
        <p:spPr>
          <a:xfrm>
            <a:off x="0" y="3"/>
            <a:ext cx="9144000" cy="896505"/>
          </a:xfrm>
          <a:prstGeom prst="rect">
            <a:avLst/>
          </a:prstGeom>
          <a:gradFill flip="none" rotWithShape="1">
            <a:gsLst>
              <a:gs pos="0">
                <a:srgbClr val="142B2E"/>
              </a:gs>
              <a:gs pos="100000">
                <a:srgbClr val="28585E"/>
              </a:gs>
              <a:gs pos="85000">
                <a:srgbClr val="1E4146"/>
              </a:gs>
            </a:gsLst>
            <a:lin ang="0" scaled="1"/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D3806B92-E558-AC00-31AB-55B47D75647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65" y="131033"/>
            <a:ext cx="9135035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4400550" algn="l"/>
              </a:tabLst>
              <a:defRPr/>
            </a:pPr>
            <a:r>
              <a:rPr kumimoji="0" lang="en-US" sz="2600" b="1" i="1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/>
                <a:ea typeface="+mj-ea"/>
                <a:cs typeface="+mj-cs"/>
              </a:rPr>
              <a:t>Introduction to Molecules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9C20835C-7E01-CBE4-A830-2BED975276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FEBE97C-2C85-D45D-648A-CC7B5BCD14C7}"/>
              </a:ext>
            </a:extLst>
          </p:cNvPr>
          <p:cNvSpPr/>
          <p:nvPr/>
        </p:nvSpPr>
        <p:spPr>
          <a:xfrm>
            <a:off x="8965" y="905435"/>
            <a:ext cx="3864422" cy="5952565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82A278A1-393E-E9B2-4521-C5D5335CBB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" y="992894"/>
            <a:ext cx="91440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Char char="•"/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7388" indent="-28575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Font typeface="Arial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4859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8288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C00000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2860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7432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2004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6576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287338" marR="0" lvl="0" indent="-287338" algn="l" defTabSz="914400" rtl="0" eaLnBrk="0" fontAlgn="base" latinLnBrk="0" hangingPunct="0">
              <a:lnSpc>
                <a:spcPct val="95000"/>
              </a:lnSpc>
              <a:spcBef>
                <a:spcPts val="24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en-US" altLang="en-US" sz="2800" b="1" i="1" u="sng" kern="0" dirty="0">
                <a:latin typeface="Arial"/>
              </a:rPr>
              <a:t>This is a molecule</a:t>
            </a:r>
          </a:p>
          <a:p>
            <a:pPr marL="287338" marR="0" lvl="0" indent="-287338" algn="l" defTabSz="914400" rtl="0" eaLnBrk="0" fontAlgn="base" latinLnBrk="0" hangingPunct="0">
              <a:lnSpc>
                <a:spcPct val="95000"/>
              </a:lnSpc>
              <a:spcBef>
                <a:spcPts val="24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endParaRPr lang="en-US" altLang="en-US" sz="2800" b="1" i="1" kern="0" dirty="0">
              <a:latin typeface="Arial"/>
            </a:endParaRPr>
          </a:p>
          <a:p>
            <a:pPr marL="287338" marR="0" lvl="0" indent="-287338" algn="l" defTabSz="914400" rtl="0" eaLnBrk="0" fontAlgn="base" latinLnBrk="0" hangingPunct="0">
              <a:lnSpc>
                <a:spcPct val="95000"/>
              </a:lnSpc>
              <a:spcBef>
                <a:spcPts val="24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endParaRPr lang="en-US" altLang="en-US" sz="2800" b="1" i="1" kern="0" dirty="0">
              <a:latin typeface="Arial"/>
            </a:endParaRPr>
          </a:p>
          <a:p>
            <a:pPr marL="287338" marR="0" lvl="0" indent="-287338" algn="l" defTabSz="914400" rtl="0" eaLnBrk="0" fontAlgn="base" latinLnBrk="0" hangingPunct="0">
              <a:lnSpc>
                <a:spcPct val="95000"/>
              </a:lnSpc>
              <a:spcBef>
                <a:spcPts val="24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endParaRPr lang="en-US" altLang="en-US" sz="2800" b="1" i="1" kern="0" dirty="0">
              <a:latin typeface="Arial"/>
            </a:endParaRPr>
          </a:p>
          <a:p>
            <a:pPr marL="287338" marR="0" lvl="0" indent="-287338" algn="l" defTabSz="914400" rtl="0" eaLnBrk="0" fontAlgn="base" latinLnBrk="0" hangingPunct="0">
              <a:lnSpc>
                <a:spcPct val="95000"/>
              </a:lnSpc>
              <a:spcBef>
                <a:spcPts val="24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endParaRPr lang="en-US" altLang="en-US" sz="2800" b="1" i="1" kern="0" dirty="0">
              <a:latin typeface="Arial"/>
            </a:endParaRPr>
          </a:p>
          <a:p>
            <a:pPr marL="287338" marR="0" lvl="0" indent="-287338" algn="l" defTabSz="914400" rtl="0" eaLnBrk="0" fontAlgn="base" latinLnBrk="0" hangingPunct="0">
              <a:lnSpc>
                <a:spcPct val="95000"/>
              </a:lnSpc>
              <a:spcBef>
                <a:spcPts val="48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en-US" altLang="en-US" sz="2800" b="1" i="1" kern="0" dirty="0">
                <a:latin typeface="Arial"/>
              </a:rPr>
              <a:t>Note:</a:t>
            </a:r>
          </a:p>
          <a:p>
            <a:pPr marL="857250" lvl="1" indent="-457200">
              <a:buClrTx/>
              <a:buFont typeface="Wingdings" panose="05000000000000000000" pitchFamily="2" charset="2"/>
              <a:buChar char="v"/>
              <a:defRPr/>
            </a:pPr>
            <a:r>
              <a:rPr lang="en-US" altLang="en-US" sz="2600" b="1" i="1" kern="0" dirty="0">
                <a:solidFill>
                  <a:srgbClr val="0000FF"/>
                </a:solidFill>
                <a:latin typeface="Arial"/>
              </a:rPr>
              <a:t>It has a 3D shape (most can have more than 1)</a:t>
            </a:r>
          </a:p>
          <a:p>
            <a:pPr marL="857250" lvl="1" indent="-457200">
              <a:spcBef>
                <a:spcPts val="600"/>
              </a:spcBef>
              <a:buClrTx/>
              <a:buFont typeface="Wingdings" panose="05000000000000000000" pitchFamily="2" charset="2"/>
              <a:buChar char="v"/>
              <a:defRPr/>
            </a:pPr>
            <a:r>
              <a:rPr lang="en-US" altLang="en-US" sz="2600" b="1" i="1" kern="0" dirty="0">
                <a:solidFill>
                  <a:srgbClr val="FF0000"/>
                </a:solidFill>
                <a:latin typeface="Arial"/>
              </a:rPr>
              <a:t>It contains functional groups/units</a:t>
            </a:r>
          </a:p>
          <a:p>
            <a:pPr marL="1312862" lvl="2" indent="-457200">
              <a:spcBef>
                <a:spcPts val="600"/>
              </a:spcBef>
              <a:buClrTx/>
              <a:buFont typeface="Wingdings" panose="05000000000000000000" pitchFamily="2" charset="2"/>
              <a:buChar char="v"/>
              <a:defRPr/>
            </a:pPr>
            <a:r>
              <a:rPr lang="en-US" altLang="en-US" b="1" i="1" kern="0" dirty="0">
                <a:solidFill>
                  <a:srgbClr val="006600"/>
                </a:solidFill>
                <a:latin typeface="Arial"/>
              </a:rPr>
              <a:t>These are (mostly) responsible for a molecule’s property</a:t>
            </a:r>
          </a:p>
          <a:p>
            <a:pPr marL="400050" lvl="1" indent="0" defTabSz="914400">
              <a:spcBef>
                <a:spcPts val="2400"/>
              </a:spcBef>
              <a:buClrTx/>
              <a:buNone/>
              <a:defRPr/>
            </a:pPr>
            <a:endParaRPr lang="en-US" altLang="en-US" sz="1800" i="1" kern="0" dirty="0">
              <a:latin typeface="Arial"/>
            </a:endParaRPr>
          </a:p>
          <a:p>
            <a:pPr lvl="2" defTabSz="914400">
              <a:buClrTx/>
              <a:buSzPct val="100000"/>
              <a:buFontTx/>
              <a:buChar char="-"/>
            </a:pPr>
            <a:endParaRPr lang="en-US" altLang="en-US" sz="1800" i="1" kern="0" dirty="0">
              <a:solidFill>
                <a:srgbClr val="0000FF"/>
              </a:solidFill>
              <a:latin typeface="Arial"/>
            </a:endParaRPr>
          </a:p>
          <a:p>
            <a:pPr lvl="2" defTabSz="914400">
              <a:buClrTx/>
              <a:buSzPct val="100000"/>
              <a:buFontTx/>
              <a:buChar char="-"/>
            </a:pPr>
            <a:endParaRPr lang="en-US" altLang="en-US" sz="1800" i="1" kern="0" dirty="0">
              <a:solidFill>
                <a:srgbClr val="0000FF"/>
              </a:solidFill>
              <a:latin typeface="Arial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E2F36E8-6ABF-B77E-3F7F-8D2A87928B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28" r="15452"/>
          <a:stretch/>
        </p:blipFill>
        <p:spPr>
          <a:xfrm>
            <a:off x="358615" y="1805605"/>
            <a:ext cx="4100052" cy="27432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00BF50C-3D58-9456-55A1-E9F0962C09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8667" y="2093381"/>
            <a:ext cx="4506283" cy="2286000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668D33C2-6582-4A0D-1BE6-B3C4CDF12540}"/>
              </a:ext>
            </a:extLst>
          </p:cNvPr>
          <p:cNvSpPr/>
          <p:nvPr/>
        </p:nvSpPr>
        <p:spPr>
          <a:xfrm rot="20241317">
            <a:off x="1253956" y="1829110"/>
            <a:ext cx="1893834" cy="2222584"/>
          </a:xfrm>
          <a:prstGeom prst="ellipse">
            <a:avLst/>
          </a:prstGeom>
          <a:noFill/>
          <a:ln>
            <a:solidFill>
              <a:srgbClr val="FF0000"/>
            </a:solidFill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EBAD708-88E6-4F75-08C5-974D5C42BB13}"/>
              </a:ext>
            </a:extLst>
          </p:cNvPr>
          <p:cNvSpPr/>
          <p:nvPr/>
        </p:nvSpPr>
        <p:spPr>
          <a:xfrm rot="19043308">
            <a:off x="321254" y="2678934"/>
            <a:ext cx="1321803" cy="2107242"/>
          </a:xfrm>
          <a:prstGeom prst="ellipse">
            <a:avLst/>
          </a:prstGeom>
          <a:noFill/>
          <a:ln>
            <a:solidFill>
              <a:srgbClr val="0000FF"/>
            </a:solidFill>
          </a:ln>
          <a:effectLst>
            <a:glow rad="228600">
              <a:srgbClr val="00B050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7A83A565-5FA5-3CAD-140A-56F8D36A3DF9}"/>
              </a:ext>
            </a:extLst>
          </p:cNvPr>
          <p:cNvSpPr/>
          <p:nvPr/>
        </p:nvSpPr>
        <p:spPr>
          <a:xfrm rot="18093908">
            <a:off x="3696665" y="2788233"/>
            <a:ext cx="776365" cy="1212119"/>
          </a:xfrm>
          <a:prstGeom prst="ellipse">
            <a:avLst/>
          </a:prstGeom>
          <a:noFill/>
          <a:ln>
            <a:solidFill>
              <a:srgbClr val="006600"/>
            </a:solidFill>
          </a:ln>
          <a:effectLst>
            <a:glow rad="228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00D7A98-56CA-891D-2040-41D6B9157B8B}"/>
              </a:ext>
            </a:extLst>
          </p:cNvPr>
          <p:cNvSpPr/>
          <p:nvPr/>
        </p:nvSpPr>
        <p:spPr>
          <a:xfrm>
            <a:off x="2998839" y="3206712"/>
            <a:ext cx="648929" cy="1212119"/>
          </a:xfrm>
          <a:prstGeom prst="ellipse">
            <a:avLst/>
          </a:prstGeom>
          <a:noFill/>
          <a:ln>
            <a:solidFill>
              <a:srgbClr val="CC00CC"/>
            </a:solidFill>
          </a:ln>
          <a:effectLst>
            <a:glow rad="228600">
              <a:srgbClr val="FFFF00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218C1CF-CBC9-16E0-D1D8-6D8C09534C6B}"/>
              </a:ext>
            </a:extLst>
          </p:cNvPr>
          <p:cNvSpPr txBox="1"/>
          <p:nvPr/>
        </p:nvSpPr>
        <p:spPr>
          <a:xfrm>
            <a:off x="-38567" y="1697045"/>
            <a:ext cx="168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Aromatic ring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CA778A8-CE4F-1BD0-250D-BC978967EE8A}"/>
              </a:ext>
            </a:extLst>
          </p:cNvPr>
          <p:cNvSpPr txBox="1"/>
          <p:nvPr/>
        </p:nvSpPr>
        <p:spPr>
          <a:xfrm>
            <a:off x="23777" y="2371087"/>
            <a:ext cx="902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Amino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5EBCABA-CE15-A433-1DAB-3E83EA640DD5}"/>
              </a:ext>
            </a:extLst>
          </p:cNvPr>
          <p:cNvSpPr txBox="1"/>
          <p:nvPr/>
        </p:nvSpPr>
        <p:spPr>
          <a:xfrm>
            <a:off x="3920919" y="2629022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6600"/>
                </a:solidFill>
              </a:rPr>
              <a:t>Carbonyl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E2508A4-12B4-3A11-81BB-C8BCF2288AB0}"/>
              </a:ext>
            </a:extLst>
          </p:cNvPr>
          <p:cNvSpPr txBox="1"/>
          <p:nvPr/>
        </p:nvSpPr>
        <p:spPr>
          <a:xfrm>
            <a:off x="3480919" y="4189267"/>
            <a:ext cx="2210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solidFill>
                  <a:srgbClr val="CC00CC"/>
                </a:solidFill>
              </a:rPr>
              <a:t>Difluoromethylene</a:t>
            </a:r>
            <a:endParaRPr lang="en-US" b="1" dirty="0">
              <a:solidFill>
                <a:srgbClr val="CC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28240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73606AA-37C3-9C07-790B-6FEC22265228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E710C73-4E2F-D2D5-8ADD-21E08774103B}"/>
              </a:ext>
            </a:extLst>
          </p:cNvPr>
          <p:cNvSpPr/>
          <p:nvPr/>
        </p:nvSpPr>
        <p:spPr>
          <a:xfrm>
            <a:off x="0" y="3"/>
            <a:ext cx="9144000" cy="896505"/>
          </a:xfrm>
          <a:prstGeom prst="rect">
            <a:avLst/>
          </a:prstGeom>
          <a:gradFill flip="none" rotWithShape="1">
            <a:gsLst>
              <a:gs pos="0">
                <a:srgbClr val="142B2E"/>
              </a:gs>
              <a:gs pos="100000">
                <a:srgbClr val="28585E"/>
              </a:gs>
              <a:gs pos="85000">
                <a:srgbClr val="1E4146"/>
              </a:gs>
            </a:gsLst>
            <a:lin ang="0" scaled="1"/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CCA58186-8AC1-5F69-0CEE-4BE8EE07CE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65" y="131033"/>
            <a:ext cx="9135035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4400550" algn="l"/>
              </a:tabLst>
              <a:defRPr/>
            </a:pPr>
            <a:r>
              <a:rPr kumimoji="0" lang="en-US" sz="2600" b="1" i="1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/>
                <a:ea typeface="+mj-ea"/>
                <a:cs typeface="+mj-cs"/>
              </a:rPr>
              <a:t>Introduction to Molecules: Representations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F93ACE02-1629-B56B-BE7B-40C87EAE51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5C1FCCE-F8A8-9032-CC07-ED88362642EB}"/>
              </a:ext>
            </a:extLst>
          </p:cNvPr>
          <p:cNvSpPr/>
          <p:nvPr/>
        </p:nvSpPr>
        <p:spPr>
          <a:xfrm>
            <a:off x="8965" y="905435"/>
            <a:ext cx="3864422" cy="5952565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9558FDAA-3714-27AE-98EC-7252868C2F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" y="992894"/>
            <a:ext cx="91440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Char char="•"/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7388" indent="-28575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Font typeface="Arial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4859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8288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C00000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2860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7432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2004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6576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287338" marR="0" lvl="0" indent="-287338" algn="l" defTabSz="914400" rtl="0" eaLnBrk="0" fontAlgn="base" latinLnBrk="0" hangingPunct="0">
              <a:lnSpc>
                <a:spcPct val="95000"/>
              </a:lnSpc>
              <a:spcBef>
                <a:spcPts val="24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en-US" altLang="en-US" sz="2800" b="1" i="1" kern="0" dirty="0">
                <a:latin typeface="Arial"/>
              </a:rPr>
              <a:t>Some molecules are big, e.g., DNA</a:t>
            </a:r>
          </a:p>
          <a:p>
            <a:pPr marL="287338" marR="0" lvl="0" indent="-287338" algn="l" defTabSz="914400" rtl="0" eaLnBrk="0" fontAlgn="base" latinLnBrk="0" hangingPunct="0">
              <a:lnSpc>
                <a:spcPct val="95000"/>
              </a:lnSpc>
              <a:spcBef>
                <a:spcPts val="24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endParaRPr lang="en-US" altLang="en-US" sz="2800" b="1" i="1" kern="0" dirty="0">
              <a:latin typeface="Arial"/>
            </a:endParaRPr>
          </a:p>
          <a:p>
            <a:pPr marL="287338" marR="0" lvl="0" indent="-287338" algn="l" defTabSz="914400" rtl="0" eaLnBrk="0" fontAlgn="base" latinLnBrk="0" hangingPunct="0">
              <a:lnSpc>
                <a:spcPct val="95000"/>
              </a:lnSpc>
              <a:spcBef>
                <a:spcPts val="24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endParaRPr lang="en-US" altLang="en-US" sz="2800" b="1" i="1" kern="0" dirty="0">
              <a:latin typeface="Arial"/>
            </a:endParaRPr>
          </a:p>
          <a:p>
            <a:pPr marL="287338" marR="0" lvl="0" indent="-287338" algn="l" defTabSz="914400" rtl="0" eaLnBrk="0" fontAlgn="base" latinLnBrk="0" hangingPunct="0">
              <a:lnSpc>
                <a:spcPct val="95000"/>
              </a:lnSpc>
              <a:spcBef>
                <a:spcPts val="24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endParaRPr lang="en-US" altLang="en-US" sz="2800" b="1" i="1" kern="0" dirty="0">
              <a:latin typeface="Arial"/>
            </a:endParaRPr>
          </a:p>
          <a:p>
            <a:pPr marL="400050" lvl="1" indent="0" defTabSz="914400">
              <a:spcBef>
                <a:spcPts val="2400"/>
              </a:spcBef>
              <a:buClrTx/>
              <a:buNone/>
              <a:defRPr/>
            </a:pPr>
            <a:endParaRPr lang="en-US" altLang="en-US" sz="1800" i="1" kern="0" dirty="0">
              <a:latin typeface="Arial"/>
            </a:endParaRPr>
          </a:p>
          <a:p>
            <a:pPr lvl="2" defTabSz="914400">
              <a:buClrTx/>
              <a:buSzPct val="100000"/>
              <a:buFontTx/>
              <a:buChar char="-"/>
            </a:pPr>
            <a:endParaRPr lang="en-US" altLang="en-US" sz="1800" i="1" kern="0" dirty="0">
              <a:solidFill>
                <a:srgbClr val="0000FF"/>
              </a:solidFill>
              <a:latin typeface="Arial"/>
            </a:endParaRPr>
          </a:p>
          <a:p>
            <a:pPr lvl="2" defTabSz="914400">
              <a:buClrTx/>
              <a:buSzPct val="100000"/>
              <a:buFontTx/>
              <a:buChar char="-"/>
            </a:pPr>
            <a:endParaRPr lang="en-US" altLang="en-US" sz="1800" i="1" kern="0" dirty="0">
              <a:solidFill>
                <a:srgbClr val="0000FF"/>
              </a:solidFill>
              <a:latin typeface="Arial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2592A3EC-F84F-0D2A-8543-EC67E7C0C08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188"/>
          <a:stretch/>
        </p:blipFill>
        <p:spPr>
          <a:xfrm>
            <a:off x="-1" y="2182760"/>
            <a:ext cx="9126072" cy="3335951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CE2C474-ECAC-53BB-1D24-37BF9E3C48D7}"/>
              </a:ext>
            </a:extLst>
          </p:cNvPr>
          <p:cNvSpPr txBox="1"/>
          <p:nvPr/>
        </p:nvSpPr>
        <p:spPr>
          <a:xfrm>
            <a:off x="48818" y="5629014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Sequence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0F435C8-0CDF-FED7-DD2F-82A48229BA95}"/>
              </a:ext>
            </a:extLst>
          </p:cNvPr>
          <p:cNvSpPr txBox="1"/>
          <p:nvPr/>
        </p:nvSpPr>
        <p:spPr>
          <a:xfrm>
            <a:off x="2202515" y="5629014"/>
            <a:ext cx="1710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Ribbon image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8361931-DA3B-A777-577D-933CCE392D70}"/>
              </a:ext>
            </a:extLst>
          </p:cNvPr>
          <p:cNvSpPr txBox="1"/>
          <p:nvPr/>
        </p:nvSpPr>
        <p:spPr>
          <a:xfrm>
            <a:off x="4760725" y="5629014"/>
            <a:ext cx="41857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Atoms/bonds in middle trinucleotide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D5BA2F7-01FD-5260-1720-A1CA1D57F889}"/>
              </a:ext>
            </a:extLst>
          </p:cNvPr>
          <p:cNvSpPr txBox="1"/>
          <p:nvPr/>
        </p:nvSpPr>
        <p:spPr>
          <a:xfrm>
            <a:off x="5368811" y="1813427"/>
            <a:ext cx="37369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Electron orbital (there are many)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7F0D38F-5502-4DBF-5126-FAEA1115A9D5}"/>
              </a:ext>
            </a:extLst>
          </p:cNvPr>
          <p:cNvCxnSpPr>
            <a:cxnSpLocks/>
          </p:cNvCxnSpPr>
          <p:nvPr/>
        </p:nvCxnSpPr>
        <p:spPr>
          <a:xfrm flipH="1">
            <a:off x="6477386" y="2182759"/>
            <a:ext cx="287208" cy="1189866"/>
          </a:xfrm>
          <a:prstGeom prst="straightConnector1">
            <a:avLst/>
          </a:prstGeom>
          <a:ln w="28575">
            <a:solidFill>
              <a:srgbClr val="0000FF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85203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8DA8CA2-D288-5B6D-B7E7-E171B55EBF7A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12859AF-BECD-ED8F-E6D9-A35C124D7D34}"/>
              </a:ext>
            </a:extLst>
          </p:cNvPr>
          <p:cNvSpPr/>
          <p:nvPr/>
        </p:nvSpPr>
        <p:spPr>
          <a:xfrm>
            <a:off x="0" y="3"/>
            <a:ext cx="9144000" cy="896505"/>
          </a:xfrm>
          <a:prstGeom prst="rect">
            <a:avLst/>
          </a:prstGeom>
          <a:gradFill flip="none" rotWithShape="1">
            <a:gsLst>
              <a:gs pos="0">
                <a:srgbClr val="142B2E"/>
              </a:gs>
              <a:gs pos="100000">
                <a:srgbClr val="28585E"/>
              </a:gs>
              <a:gs pos="85000">
                <a:srgbClr val="1E4146"/>
              </a:gs>
            </a:gsLst>
            <a:lin ang="0" scaled="1"/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D6F8F6F-AC74-A719-451A-162A776F99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65" y="131033"/>
            <a:ext cx="9135035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4400550" algn="l"/>
              </a:tabLst>
              <a:defRPr/>
            </a:pPr>
            <a:r>
              <a:rPr kumimoji="0" lang="en-US" sz="2600" b="1" i="1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/>
                <a:ea typeface="+mj-ea"/>
                <a:cs typeface="+mj-cs"/>
              </a:rPr>
              <a:t>Introduction to Molecules: Representations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306EC2E2-E1FB-4C62-515B-D7B188997D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84BFAE3-DB30-6EF6-65D7-7FB9B33DDC82}"/>
              </a:ext>
            </a:extLst>
          </p:cNvPr>
          <p:cNvSpPr/>
          <p:nvPr/>
        </p:nvSpPr>
        <p:spPr>
          <a:xfrm>
            <a:off x="8965" y="905435"/>
            <a:ext cx="3864422" cy="5952565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57D1C5B7-A084-59E2-503C-3FB2B43D5FD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" y="992894"/>
            <a:ext cx="91440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Char char="•"/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7388" indent="-28575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Font typeface="Arial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4859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8288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C00000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2860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7432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2004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6576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287338" marR="0" lvl="0" indent="-287338" algn="l" defTabSz="914400" rtl="0" eaLnBrk="0" fontAlgn="base" latinLnBrk="0" hangingPunct="0">
              <a:lnSpc>
                <a:spcPct val="95000"/>
              </a:lnSpc>
              <a:spcBef>
                <a:spcPts val="24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en-US" altLang="en-US" sz="2800" b="1" i="1" kern="0" dirty="0">
                <a:latin typeface="Arial"/>
              </a:rPr>
              <a:t>Some molecules are small(</a:t>
            </a:r>
            <a:r>
              <a:rPr lang="en-US" altLang="en-US" sz="2800" b="1" i="1" kern="0" dirty="0" err="1">
                <a:latin typeface="Arial"/>
              </a:rPr>
              <a:t>ish</a:t>
            </a:r>
            <a:r>
              <a:rPr lang="en-US" altLang="en-US" sz="2800" b="1" i="1" kern="0" dirty="0">
                <a:latin typeface="Arial"/>
              </a:rPr>
              <a:t>)</a:t>
            </a:r>
          </a:p>
          <a:p>
            <a:pPr marL="287338" marR="0" lvl="0" indent="-287338" algn="l" defTabSz="914400" rtl="0" eaLnBrk="0" fontAlgn="base" latinLnBrk="0" hangingPunct="0">
              <a:lnSpc>
                <a:spcPct val="95000"/>
              </a:lnSpc>
              <a:spcBef>
                <a:spcPts val="24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endParaRPr lang="en-US" altLang="en-US" sz="2800" b="1" i="1" kern="0" dirty="0">
              <a:latin typeface="Arial"/>
            </a:endParaRPr>
          </a:p>
          <a:p>
            <a:pPr marL="287338" marR="0" lvl="0" indent="-287338" algn="l" defTabSz="914400" rtl="0" eaLnBrk="0" fontAlgn="base" latinLnBrk="0" hangingPunct="0">
              <a:lnSpc>
                <a:spcPct val="95000"/>
              </a:lnSpc>
              <a:spcBef>
                <a:spcPts val="24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endParaRPr lang="en-US" altLang="en-US" sz="2800" b="1" i="1" kern="0" dirty="0">
              <a:latin typeface="Arial"/>
            </a:endParaRPr>
          </a:p>
          <a:p>
            <a:pPr marL="287338" marR="0" lvl="0" indent="-287338" algn="l" defTabSz="914400" rtl="0" eaLnBrk="0" fontAlgn="base" latinLnBrk="0" hangingPunct="0">
              <a:lnSpc>
                <a:spcPct val="95000"/>
              </a:lnSpc>
              <a:spcBef>
                <a:spcPts val="24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endParaRPr lang="en-US" altLang="en-US" sz="2800" b="1" i="1" kern="0" dirty="0">
              <a:latin typeface="Arial"/>
            </a:endParaRPr>
          </a:p>
          <a:p>
            <a:pPr marL="400050" lvl="1" indent="0" defTabSz="914400">
              <a:spcBef>
                <a:spcPts val="2400"/>
              </a:spcBef>
              <a:buClrTx/>
              <a:buNone/>
              <a:defRPr/>
            </a:pPr>
            <a:endParaRPr lang="en-US" altLang="en-US" sz="1800" i="1" kern="0" dirty="0">
              <a:latin typeface="Arial"/>
            </a:endParaRPr>
          </a:p>
          <a:p>
            <a:pPr lvl="2" defTabSz="914400">
              <a:buClrTx/>
              <a:buSzPct val="100000"/>
              <a:buFontTx/>
              <a:buChar char="-"/>
            </a:pPr>
            <a:endParaRPr lang="en-US" altLang="en-US" sz="1800" i="1" kern="0" dirty="0">
              <a:solidFill>
                <a:srgbClr val="0000FF"/>
              </a:solidFill>
              <a:latin typeface="Arial"/>
            </a:endParaRPr>
          </a:p>
          <a:p>
            <a:pPr lvl="2" defTabSz="914400">
              <a:buClrTx/>
              <a:buSzPct val="100000"/>
              <a:buFontTx/>
              <a:buChar char="-"/>
            </a:pPr>
            <a:endParaRPr lang="en-US" altLang="en-US" sz="1800" i="1" kern="0" dirty="0">
              <a:solidFill>
                <a:srgbClr val="0000FF"/>
              </a:solidFill>
              <a:latin typeface="Arial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85A2212-BA1D-BCB8-0E53-AA4361C35E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6977" y="1662439"/>
            <a:ext cx="1759792" cy="840484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DDA44F7-7348-BC27-B120-499F564B38E8}"/>
              </a:ext>
            </a:extLst>
          </p:cNvPr>
          <p:cNvSpPr txBox="1"/>
          <p:nvPr/>
        </p:nvSpPr>
        <p:spPr>
          <a:xfrm>
            <a:off x="1249199" y="2557335"/>
            <a:ext cx="64217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Helium: </a:t>
            </a:r>
            <a:r>
              <a:rPr lang="en-US" sz="2000" b="1" i="1" dirty="0">
                <a:solidFill>
                  <a:srgbClr val="0000FF"/>
                </a:solidFill>
              </a:rPr>
              <a:t>doesn’t react with anything (on this planet)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8846EC6B-C160-37DC-D57B-BE8DE15AFA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9161" y="3125980"/>
            <a:ext cx="1928071" cy="1433920"/>
          </a:xfrm>
          <a:prstGeom prst="rect">
            <a:avLst/>
          </a:prstGeom>
        </p:spPr>
      </p:pic>
      <p:pic>
        <p:nvPicPr>
          <p:cNvPr id="3" name="Picture 2" descr="A picture containing text, whiteboard&#10;&#10;Description automatically generated">
            <a:extLst>
              <a:ext uri="{FF2B5EF4-FFF2-40B4-BE49-F238E27FC236}">
                <a16:creationId xmlns:a16="http://schemas.microsoft.com/office/drawing/2014/main" id="{C6C92C91-5D18-FB96-81A9-DE9C6DCF47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8500" y="4490170"/>
            <a:ext cx="3169392" cy="210908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4D1C2A6-0AA1-EB81-8BAF-DA0E6B140F82}"/>
              </a:ext>
            </a:extLst>
          </p:cNvPr>
          <p:cNvSpPr txBox="1"/>
          <p:nvPr/>
        </p:nvSpPr>
        <p:spPr>
          <a:xfrm>
            <a:off x="2570007" y="4262791"/>
            <a:ext cx="35398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Water (H</a:t>
            </a:r>
            <a:r>
              <a:rPr lang="en-US" sz="2000" b="1" baseline="-25000" dirty="0"/>
              <a:t>2</a:t>
            </a:r>
            <a:r>
              <a:rPr lang="en-US" sz="2000" b="1" dirty="0"/>
              <a:t>O): </a:t>
            </a:r>
            <a:r>
              <a:rPr lang="en-US" sz="2000" b="1" i="1" dirty="0">
                <a:solidFill>
                  <a:srgbClr val="0000FF"/>
                </a:solidFill>
              </a:rPr>
              <a:t>why is it bent?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C355282-0B8A-84C8-23EC-155E105B8214}"/>
              </a:ext>
            </a:extLst>
          </p:cNvPr>
          <p:cNvSpPr txBox="1"/>
          <p:nvPr/>
        </p:nvSpPr>
        <p:spPr>
          <a:xfrm>
            <a:off x="868751" y="6285041"/>
            <a:ext cx="73516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i="1" dirty="0"/>
              <a:t>D-Luciferin: </a:t>
            </a:r>
            <a:r>
              <a:rPr lang="en-US" sz="2000" b="1" i="1" dirty="0">
                <a:solidFill>
                  <a:srgbClr val="0000FF"/>
                </a:solidFill>
              </a:rPr>
              <a:t>How does it emit light? (fireflies use it to glow)</a:t>
            </a:r>
          </a:p>
        </p:txBody>
      </p:sp>
    </p:spTree>
    <p:extLst>
      <p:ext uri="{BB962C8B-B14F-4D97-AF65-F5344CB8AC3E}">
        <p14:creationId xmlns:p14="http://schemas.microsoft.com/office/powerpoint/2010/main" val="18374834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B27369A-63A1-A107-D336-B0036CEE1310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7767A0D-B7CB-0E4C-CCBD-273F741E3988}"/>
              </a:ext>
            </a:extLst>
          </p:cNvPr>
          <p:cNvSpPr/>
          <p:nvPr/>
        </p:nvSpPr>
        <p:spPr>
          <a:xfrm>
            <a:off x="0" y="3"/>
            <a:ext cx="9144000" cy="896505"/>
          </a:xfrm>
          <a:prstGeom prst="rect">
            <a:avLst/>
          </a:prstGeom>
          <a:gradFill flip="none" rotWithShape="1">
            <a:gsLst>
              <a:gs pos="0">
                <a:srgbClr val="142B2E"/>
              </a:gs>
              <a:gs pos="100000">
                <a:srgbClr val="28585E"/>
              </a:gs>
              <a:gs pos="85000">
                <a:srgbClr val="1E4146"/>
              </a:gs>
            </a:gsLst>
            <a:lin ang="0" scaled="1"/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055BCE1D-4E24-CDFB-559F-500DCAC19A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65" y="131033"/>
            <a:ext cx="9135035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400550" algn="l"/>
              </a:tabLst>
              <a:defRPr sz="2600" b="1">
                <a:solidFill>
                  <a:schemeClr val="bg1"/>
                </a:solidFill>
                <a:latin typeface="Arial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i="1">
                <a:solidFill>
                  <a:srgbClr val="0C479D"/>
                </a:solidFill>
                <a:latin typeface="Arial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4400550" algn="l"/>
              </a:tabLst>
              <a:defRPr/>
            </a:pPr>
            <a:r>
              <a:rPr kumimoji="0" lang="en-US" sz="2600" b="1" i="1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/>
                <a:ea typeface="+mj-ea"/>
                <a:cs typeface="+mj-cs"/>
              </a:rPr>
              <a:t>Machine Learning for Molecule Property Modeling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F85DF773-C016-8DAE-3CBB-7B2E622FA0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2A20C45-E9F9-95A0-E8C9-038345542967}"/>
              </a:ext>
            </a:extLst>
          </p:cNvPr>
          <p:cNvSpPr/>
          <p:nvPr/>
        </p:nvSpPr>
        <p:spPr>
          <a:xfrm>
            <a:off x="8965" y="905435"/>
            <a:ext cx="3864422" cy="5952565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B459C362-0974-085C-061A-D7C1A39192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361736" y="951857"/>
            <a:ext cx="91440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Char char="•"/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7388" indent="-28575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Font typeface="Arial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4859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4597A0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828800" indent="-228600" algn="l" rtl="0" eaLnBrk="0" fontAlgn="base" hangingPunct="0">
              <a:lnSpc>
                <a:spcPct val="95000"/>
              </a:lnSpc>
              <a:spcBef>
                <a:spcPts val="1200"/>
              </a:spcBef>
              <a:spcAft>
                <a:spcPct val="0"/>
              </a:spcAft>
              <a:buClr>
                <a:srgbClr val="C00000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2860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7432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2004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657600" indent="-2286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rgbClr val="0C479D"/>
              </a:buClr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857250" lvl="1" indent="-457200">
              <a:spcBef>
                <a:spcPts val="600"/>
              </a:spcBef>
              <a:buClrTx/>
              <a:buFont typeface="Wingdings" panose="05000000000000000000" pitchFamily="2" charset="2"/>
              <a:buChar char="Ø"/>
              <a:defRPr/>
            </a:pPr>
            <a:r>
              <a:rPr lang="en-US" altLang="en-US" sz="2200" b="1" i="1" kern="0" dirty="0">
                <a:latin typeface="Arial"/>
              </a:rPr>
              <a:t>Turn molecules into </a:t>
            </a:r>
            <a:r>
              <a:rPr lang="en-US" altLang="en-US" sz="2200" b="1" i="1" kern="0" dirty="0">
                <a:solidFill>
                  <a:srgbClr val="0000FF"/>
                </a:solidFill>
                <a:latin typeface="Arial"/>
              </a:rPr>
              <a:t>‘numbers’</a:t>
            </a:r>
          </a:p>
          <a:p>
            <a:pPr marL="1312862" lvl="2" indent="-457200">
              <a:spcBef>
                <a:spcPts val="600"/>
              </a:spcBef>
              <a:buClrTx/>
              <a:buFont typeface="Wingdings" panose="05000000000000000000" pitchFamily="2" charset="2"/>
              <a:buChar char="v"/>
              <a:defRPr/>
            </a:pPr>
            <a:r>
              <a:rPr lang="en-US" altLang="en-US" sz="2200" b="1" i="1" kern="0" dirty="0">
                <a:solidFill>
                  <a:srgbClr val="0000FF"/>
                </a:solidFill>
                <a:latin typeface="Arial"/>
              </a:rPr>
              <a:t>‘Numbers’ should represent/describe molecule features</a:t>
            </a:r>
          </a:p>
          <a:p>
            <a:pPr marL="857250" lvl="1" indent="-457200">
              <a:buClrTx/>
              <a:buFont typeface="Wingdings" panose="05000000000000000000" pitchFamily="2" charset="2"/>
              <a:buChar char="Ø"/>
              <a:defRPr/>
            </a:pPr>
            <a:r>
              <a:rPr lang="en-US" altLang="en-US" sz="2200" b="1" i="1" kern="0" dirty="0">
                <a:latin typeface="Arial"/>
              </a:rPr>
              <a:t>Several ways to turn molecules into </a:t>
            </a:r>
            <a:r>
              <a:rPr lang="en-US" altLang="en-US" sz="2200" b="1" i="1" kern="0" dirty="0">
                <a:solidFill>
                  <a:srgbClr val="0000FF"/>
                </a:solidFill>
                <a:latin typeface="Arial"/>
              </a:rPr>
              <a:t>‘numbers’</a:t>
            </a:r>
          </a:p>
          <a:p>
            <a:pPr marL="1312862" lvl="2" indent="-457200">
              <a:spcBef>
                <a:spcPts val="600"/>
              </a:spcBef>
              <a:buClrTx/>
              <a:buFont typeface="Wingdings" panose="05000000000000000000" pitchFamily="2" charset="2"/>
              <a:buChar char="v"/>
              <a:defRPr/>
            </a:pPr>
            <a:r>
              <a:rPr lang="en-US" altLang="en-US" sz="2200" b="1" i="1" kern="0" dirty="0">
                <a:solidFill>
                  <a:srgbClr val="0000FF"/>
                </a:solidFill>
                <a:latin typeface="Arial"/>
              </a:rPr>
              <a:t>ECFP, Mordred, MOE, graph-based methods…</a:t>
            </a:r>
          </a:p>
          <a:p>
            <a:pPr marL="857250" lvl="1" indent="-457200">
              <a:buClrTx/>
              <a:buFont typeface="Wingdings" panose="05000000000000000000" pitchFamily="2" charset="2"/>
              <a:buChar char="Ø"/>
              <a:defRPr/>
            </a:pPr>
            <a:r>
              <a:rPr lang="en-US" altLang="en-US" sz="2200" b="1" i="1" kern="0" dirty="0">
                <a:latin typeface="Arial"/>
              </a:rPr>
              <a:t>Train </a:t>
            </a:r>
            <a:r>
              <a:rPr lang="en-US" altLang="en-US" sz="2200" b="1" i="1" kern="0" dirty="0">
                <a:solidFill>
                  <a:srgbClr val="006600"/>
                </a:solidFill>
                <a:latin typeface="Arial"/>
              </a:rPr>
              <a:t>Model</a:t>
            </a:r>
            <a:r>
              <a:rPr lang="en-US" altLang="en-US" sz="2200" b="1" i="1" kern="0" dirty="0">
                <a:latin typeface="Arial"/>
              </a:rPr>
              <a:t> to use </a:t>
            </a:r>
            <a:r>
              <a:rPr lang="en-US" altLang="en-US" sz="2200" b="1" i="1" kern="0" dirty="0">
                <a:solidFill>
                  <a:srgbClr val="0000FF"/>
                </a:solidFill>
                <a:latin typeface="Arial"/>
              </a:rPr>
              <a:t>‘numbers’</a:t>
            </a:r>
            <a:r>
              <a:rPr lang="en-US" altLang="en-US" sz="2200" b="1" i="1" kern="0" dirty="0">
                <a:latin typeface="Arial"/>
              </a:rPr>
              <a:t> to predict </a:t>
            </a:r>
            <a:r>
              <a:rPr lang="en-US" altLang="en-US" sz="2200" b="1" i="1" kern="0" dirty="0">
                <a:solidFill>
                  <a:srgbClr val="FF0000"/>
                </a:solidFill>
                <a:latin typeface="Arial"/>
              </a:rPr>
              <a:t>property</a:t>
            </a:r>
          </a:p>
          <a:p>
            <a:pPr marL="857250" lvl="1" indent="-457200">
              <a:buClrTx/>
              <a:buFont typeface="Wingdings" panose="05000000000000000000" pitchFamily="2" charset="2"/>
              <a:buChar char="Ø"/>
              <a:defRPr/>
            </a:pPr>
            <a:r>
              <a:rPr lang="en-US" altLang="en-US" sz="2200" b="1" i="1" kern="0" dirty="0">
                <a:latin typeface="Arial"/>
              </a:rPr>
              <a:t>Use </a:t>
            </a:r>
            <a:r>
              <a:rPr lang="en-US" altLang="en-US" sz="2200" b="1" i="1" kern="0" dirty="0">
                <a:solidFill>
                  <a:srgbClr val="006600"/>
                </a:solidFill>
                <a:latin typeface="Arial"/>
              </a:rPr>
              <a:t>Model</a:t>
            </a:r>
            <a:r>
              <a:rPr lang="en-US" altLang="en-US" sz="2200" b="1" i="1" kern="0" dirty="0">
                <a:latin typeface="Arial"/>
              </a:rPr>
              <a:t> to predict </a:t>
            </a:r>
            <a:r>
              <a:rPr lang="en-US" altLang="en-US" sz="2200" b="1" i="1" kern="0" dirty="0">
                <a:solidFill>
                  <a:srgbClr val="FF0000"/>
                </a:solidFill>
                <a:latin typeface="Arial"/>
              </a:rPr>
              <a:t>property</a:t>
            </a:r>
            <a:r>
              <a:rPr lang="en-US" altLang="en-US" sz="2200" b="1" i="1" kern="0" dirty="0">
                <a:latin typeface="Arial"/>
              </a:rPr>
              <a:t> of new </a:t>
            </a:r>
            <a:r>
              <a:rPr lang="en-US" altLang="en-US" sz="2200" b="1" i="1" kern="0" dirty="0">
                <a:solidFill>
                  <a:srgbClr val="0000FF"/>
                </a:solidFill>
                <a:latin typeface="Arial"/>
              </a:rPr>
              <a:t>molecules</a:t>
            </a:r>
          </a:p>
          <a:p>
            <a:pPr marL="1312862" lvl="2" indent="-457200">
              <a:spcBef>
                <a:spcPts val="600"/>
              </a:spcBef>
              <a:buClrTx/>
              <a:buFont typeface="Wingdings" panose="05000000000000000000" pitchFamily="2" charset="2"/>
              <a:buChar char="Ø"/>
              <a:defRPr/>
            </a:pPr>
            <a:endParaRPr lang="en-US" altLang="en-US" sz="2200" b="1" i="1" kern="0" dirty="0">
              <a:latin typeface="Arial"/>
            </a:endParaRPr>
          </a:p>
          <a:p>
            <a:pPr marL="1312862" lvl="2" indent="-457200">
              <a:buClrTx/>
              <a:buFont typeface="Wingdings" panose="05000000000000000000" pitchFamily="2" charset="2"/>
              <a:buChar char="Ø"/>
              <a:defRPr/>
            </a:pPr>
            <a:endParaRPr lang="en-US" altLang="en-US" sz="2200" b="1" i="1" kern="0" dirty="0">
              <a:latin typeface="Arial"/>
            </a:endParaRPr>
          </a:p>
          <a:p>
            <a:pPr marL="1312862" lvl="2" indent="-457200">
              <a:spcBef>
                <a:spcPts val="600"/>
              </a:spcBef>
              <a:buClrTx/>
              <a:buFont typeface="Wingdings" panose="05000000000000000000" pitchFamily="2" charset="2"/>
              <a:buChar char="Ø"/>
              <a:defRPr/>
            </a:pPr>
            <a:endParaRPr lang="en-US" altLang="en-US" sz="2200" b="1" i="1" kern="0" dirty="0">
              <a:latin typeface="Arial"/>
            </a:endParaRPr>
          </a:p>
          <a:p>
            <a:pPr marL="287338" marR="0" lvl="0" indent="-287338" algn="l" defTabSz="914400" rtl="0" eaLnBrk="0" fontAlgn="base" latinLnBrk="0" hangingPunct="0">
              <a:lnSpc>
                <a:spcPct val="95000"/>
              </a:lnSpc>
              <a:spcBef>
                <a:spcPts val="24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endParaRPr lang="en-US" altLang="en-US" sz="2800" b="1" i="1" kern="0" dirty="0">
              <a:latin typeface="Arial"/>
            </a:endParaRPr>
          </a:p>
          <a:p>
            <a:pPr marL="914400" lvl="2" indent="0" defTabSz="914400">
              <a:buClrTx/>
              <a:buSzPct val="100000"/>
              <a:buNone/>
            </a:pPr>
            <a:endParaRPr lang="en-US" altLang="en-US" sz="1800" i="1" kern="0" dirty="0">
              <a:solidFill>
                <a:srgbClr val="0000FF"/>
              </a:solidFill>
              <a:latin typeface="Arial"/>
            </a:endParaRPr>
          </a:p>
          <a:p>
            <a:pPr lvl="2" defTabSz="914400">
              <a:buClrTx/>
              <a:buSzPct val="100000"/>
              <a:buFontTx/>
              <a:buChar char="-"/>
            </a:pPr>
            <a:endParaRPr lang="en-US" altLang="en-US" sz="1800" i="1" kern="0" dirty="0">
              <a:solidFill>
                <a:srgbClr val="0000FF"/>
              </a:solidFill>
              <a:latin typeface="Arial"/>
            </a:endParaRPr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D7DC806D-1904-A3A6-D1E6-38F38D77FA06}"/>
              </a:ext>
            </a:extLst>
          </p:cNvPr>
          <p:cNvSpPr/>
          <p:nvPr/>
        </p:nvSpPr>
        <p:spPr>
          <a:xfrm>
            <a:off x="2008390" y="5235349"/>
            <a:ext cx="620112" cy="579649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Double Bracket 17">
            <a:extLst>
              <a:ext uri="{FF2B5EF4-FFF2-40B4-BE49-F238E27FC236}">
                <a16:creationId xmlns:a16="http://schemas.microsoft.com/office/drawing/2014/main" id="{1EB915A7-2A44-779D-6049-FA55F1917EE0}"/>
              </a:ext>
            </a:extLst>
          </p:cNvPr>
          <p:cNvSpPr/>
          <p:nvPr/>
        </p:nvSpPr>
        <p:spPr>
          <a:xfrm>
            <a:off x="2688041" y="4530749"/>
            <a:ext cx="1030989" cy="352268"/>
          </a:xfrm>
          <a:prstGeom prst="bracketPair">
            <a:avLst/>
          </a:prstGeom>
          <a:ln w="381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i="1">
              <a:solidFill>
                <a:srgbClr val="0000FF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6CDE330F-2A39-9F09-0CD3-B32B5B754F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76" y="4504839"/>
            <a:ext cx="1030989" cy="418839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A3520C2A-2EA5-FBCA-6BDC-38664AB5D363}"/>
              </a:ext>
            </a:extLst>
          </p:cNvPr>
          <p:cNvSpPr txBox="1"/>
          <p:nvPr/>
        </p:nvSpPr>
        <p:spPr>
          <a:xfrm>
            <a:off x="2700428" y="4508180"/>
            <a:ext cx="1034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>
                <a:solidFill>
                  <a:srgbClr val="0000FF"/>
                </a:solidFill>
              </a:rPr>
              <a:t>a</a:t>
            </a:r>
            <a:r>
              <a:rPr lang="en-US" b="1" i="1" baseline="-25000" dirty="0">
                <a:solidFill>
                  <a:srgbClr val="0000FF"/>
                </a:solidFill>
              </a:rPr>
              <a:t>1</a:t>
            </a:r>
            <a:r>
              <a:rPr lang="en-US" b="1" i="1" dirty="0">
                <a:solidFill>
                  <a:srgbClr val="0000FF"/>
                </a:solidFill>
              </a:rPr>
              <a:t>,a</a:t>
            </a:r>
            <a:r>
              <a:rPr lang="en-US" b="1" i="1" baseline="-25000" dirty="0">
                <a:solidFill>
                  <a:srgbClr val="0000FF"/>
                </a:solidFill>
              </a:rPr>
              <a:t>2</a:t>
            </a:r>
            <a:r>
              <a:rPr lang="en-US" b="1" i="1" dirty="0">
                <a:solidFill>
                  <a:srgbClr val="0000FF"/>
                </a:solidFill>
              </a:rPr>
              <a:t>, …</a:t>
            </a:r>
          </a:p>
        </p:txBody>
      </p:sp>
      <p:sp>
        <p:nvSpPr>
          <p:cNvPr id="29" name="Double Bracket 28">
            <a:extLst>
              <a:ext uri="{FF2B5EF4-FFF2-40B4-BE49-F238E27FC236}">
                <a16:creationId xmlns:a16="http://schemas.microsoft.com/office/drawing/2014/main" id="{A6DC726F-BDFE-D248-60B3-29203E8B4EE9}"/>
              </a:ext>
            </a:extLst>
          </p:cNvPr>
          <p:cNvSpPr/>
          <p:nvPr/>
        </p:nvSpPr>
        <p:spPr>
          <a:xfrm>
            <a:off x="2700428" y="5094789"/>
            <a:ext cx="1030989" cy="352268"/>
          </a:xfrm>
          <a:prstGeom prst="bracketPair">
            <a:avLst/>
          </a:prstGeom>
          <a:ln w="381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i="1">
              <a:solidFill>
                <a:srgbClr val="0000FF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E5DAA61-A799-DAA6-834D-C59716106AD8}"/>
              </a:ext>
            </a:extLst>
          </p:cNvPr>
          <p:cNvSpPr txBox="1"/>
          <p:nvPr/>
        </p:nvSpPr>
        <p:spPr>
          <a:xfrm>
            <a:off x="2712815" y="5072220"/>
            <a:ext cx="1059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>
                <a:solidFill>
                  <a:srgbClr val="0000FF"/>
                </a:solidFill>
              </a:rPr>
              <a:t>b</a:t>
            </a:r>
            <a:r>
              <a:rPr lang="en-US" b="1" i="1" baseline="-25000" dirty="0">
                <a:solidFill>
                  <a:srgbClr val="0000FF"/>
                </a:solidFill>
              </a:rPr>
              <a:t>1</a:t>
            </a:r>
            <a:r>
              <a:rPr lang="en-US" b="1" i="1" dirty="0">
                <a:solidFill>
                  <a:srgbClr val="0000FF"/>
                </a:solidFill>
              </a:rPr>
              <a:t>,b</a:t>
            </a:r>
            <a:r>
              <a:rPr lang="en-US" b="1" i="1" baseline="-25000" dirty="0">
                <a:solidFill>
                  <a:srgbClr val="0000FF"/>
                </a:solidFill>
              </a:rPr>
              <a:t>2</a:t>
            </a:r>
            <a:r>
              <a:rPr lang="en-US" b="1" i="1" dirty="0">
                <a:solidFill>
                  <a:srgbClr val="0000FF"/>
                </a:solidFill>
              </a:rPr>
              <a:t>, …</a:t>
            </a:r>
          </a:p>
        </p:txBody>
      </p:sp>
      <p:sp>
        <p:nvSpPr>
          <p:cNvPr id="33" name="Double Bracket 32">
            <a:extLst>
              <a:ext uri="{FF2B5EF4-FFF2-40B4-BE49-F238E27FC236}">
                <a16:creationId xmlns:a16="http://schemas.microsoft.com/office/drawing/2014/main" id="{EF17232F-569D-831A-402E-807B571EB413}"/>
              </a:ext>
            </a:extLst>
          </p:cNvPr>
          <p:cNvSpPr/>
          <p:nvPr/>
        </p:nvSpPr>
        <p:spPr>
          <a:xfrm>
            <a:off x="2688041" y="5663490"/>
            <a:ext cx="1030989" cy="352268"/>
          </a:xfrm>
          <a:prstGeom prst="bracketPair">
            <a:avLst/>
          </a:prstGeom>
          <a:ln w="381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i="1">
              <a:solidFill>
                <a:srgbClr val="0000FF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B57EE92-277F-7ED1-C81C-FA7577A7EA08}"/>
              </a:ext>
            </a:extLst>
          </p:cNvPr>
          <p:cNvSpPr txBox="1"/>
          <p:nvPr/>
        </p:nvSpPr>
        <p:spPr>
          <a:xfrm>
            <a:off x="2700428" y="5640921"/>
            <a:ext cx="1034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>
                <a:solidFill>
                  <a:srgbClr val="0000FF"/>
                </a:solidFill>
              </a:rPr>
              <a:t>c</a:t>
            </a:r>
            <a:r>
              <a:rPr lang="en-US" b="1" i="1" baseline="-25000" dirty="0">
                <a:solidFill>
                  <a:srgbClr val="0000FF"/>
                </a:solidFill>
              </a:rPr>
              <a:t>1</a:t>
            </a:r>
            <a:r>
              <a:rPr lang="en-US" b="1" i="1" dirty="0">
                <a:solidFill>
                  <a:srgbClr val="0000FF"/>
                </a:solidFill>
              </a:rPr>
              <a:t>,c</a:t>
            </a:r>
            <a:r>
              <a:rPr lang="en-US" b="1" i="1" baseline="-25000" dirty="0">
                <a:solidFill>
                  <a:srgbClr val="0000FF"/>
                </a:solidFill>
              </a:rPr>
              <a:t>2</a:t>
            </a:r>
            <a:r>
              <a:rPr lang="en-US" b="1" i="1" dirty="0">
                <a:solidFill>
                  <a:srgbClr val="0000FF"/>
                </a:solidFill>
              </a:rPr>
              <a:t>, …</a:t>
            </a:r>
          </a:p>
        </p:txBody>
      </p:sp>
      <p:sp>
        <p:nvSpPr>
          <p:cNvPr id="35" name="Double Bracket 34">
            <a:extLst>
              <a:ext uri="{FF2B5EF4-FFF2-40B4-BE49-F238E27FC236}">
                <a16:creationId xmlns:a16="http://schemas.microsoft.com/office/drawing/2014/main" id="{83B43213-A25E-268B-5719-6D06567ECD42}"/>
              </a:ext>
            </a:extLst>
          </p:cNvPr>
          <p:cNvSpPr/>
          <p:nvPr/>
        </p:nvSpPr>
        <p:spPr>
          <a:xfrm>
            <a:off x="2700428" y="6276692"/>
            <a:ext cx="1030989" cy="352268"/>
          </a:xfrm>
          <a:prstGeom prst="bracketPair">
            <a:avLst/>
          </a:prstGeom>
          <a:ln w="381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i="1">
              <a:solidFill>
                <a:srgbClr val="0000FF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A15EACA-57EC-4F71-1255-0FB5D9D9FD6A}"/>
              </a:ext>
            </a:extLst>
          </p:cNvPr>
          <p:cNvSpPr txBox="1"/>
          <p:nvPr/>
        </p:nvSpPr>
        <p:spPr>
          <a:xfrm>
            <a:off x="2712815" y="6254123"/>
            <a:ext cx="1059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>
                <a:solidFill>
                  <a:srgbClr val="0000FF"/>
                </a:solidFill>
              </a:rPr>
              <a:t>d</a:t>
            </a:r>
            <a:r>
              <a:rPr lang="en-US" b="1" i="1" baseline="-25000" dirty="0">
                <a:solidFill>
                  <a:srgbClr val="0000FF"/>
                </a:solidFill>
              </a:rPr>
              <a:t>1</a:t>
            </a:r>
            <a:r>
              <a:rPr lang="en-US" b="1" i="1" dirty="0">
                <a:solidFill>
                  <a:srgbClr val="0000FF"/>
                </a:solidFill>
              </a:rPr>
              <a:t>,d</a:t>
            </a:r>
            <a:r>
              <a:rPr lang="en-US" b="1" i="1" baseline="-25000" dirty="0">
                <a:solidFill>
                  <a:srgbClr val="0000FF"/>
                </a:solidFill>
              </a:rPr>
              <a:t>2</a:t>
            </a:r>
            <a:r>
              <a:rPr lang="en-US" b="1" i="1" dirty="0">
                <a:solidFill>
                  <a:srgbClr val="0000FF"/>
                </a:solidFill>
              </a:rPr>
              <a:t>, …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9D19D69D-3126-6619-71B9-223249376B54}"/>
              </a:ext>
            </a:extLst>
          </p:cNvPr>
          <p:cNvGrpSpPr/>
          <p:nvPr/>
        </p:nvGrpSpPr>
        <p:grpSpPr>
          <a:xfrm>
            <a:off x="-3548" y="4990845"/>
            <a:ext cx="1206225" cy="578063"/>
            <a:chOff x="5219525" y="3564667"/>
            <a:chExt cx="1348948" cy="634099"/>
          </a:xfrm>
        </p:grpSpPr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262F3F6C-4236-0C28-1180-9499414E8A1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73995"/>
            <a:stretch/>
          </p:blipFill>
          <p:spPr>
            <a:xfrm>
              <a:off x="5270615" y="3564667"/>
              <a:ext cx="1297858" cy="634099"/>
            </a:xfrm>
            <a:prstGeom prst="rect">
              <a:avLst/>
            </a:prstGeom>
          </p:spPr>
        </p:pic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6BFA5BE7-307C-97F6-C598-847DDF390A8A}"/>
                </a:ext>
              </a:extLst>
            </p:cNvPr>
            <p:cNvSpPr/>
            <p:nvPr/>
          </p:nvSpPr>
          <p:spPr>
            <a:xfrm>
              <a:off x="5219525" y="3879184"/>
              <a:ext cx="265471" cy="22530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534B86BD-E902-6A38-C9B0-633121AAAD6B}"/>
              </a:ext>
            </a:extLst>
          </p:cNvPr>
          <p:cNvGrpSpPr/>
          <p:nvPr/>
        </p:nvGrpSpPr>
        <p:grpSpPr>
          <a:xfrm>
            <a:off x="43669" y="5581918"/>
            <a:ext cx="1160540" cy="606086"/>
            <a:chOff x="5259071" y="4520049"/>
            <a:chExt cx="1328805" cy="693057"/>
          </a:xfrm>
        </p:grpSpPr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4AE242E5-C5BC-DAF8-30CE-552C003CF1D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8611" b="32966"/>
            <a:stretch/>
          </p:blipFill>
          <p:spPr>
            <a:xfrm>
              <a:off x="5290018" y="4520049"/>
              <a:ext cx="1297858" cy="693057"/>
            </a:xfrm>
            <a:prstGeom prst="rect">
              <a:avLst/>
            </a:prstGeom>
          </p:spPr>
        </p:pic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7CA74F42-6AFC-000F-A0EF-DF4852955A86}"/>
                </a:ext>
              </a:extLst>
            </p:cNvPr>
            <p:cNvSpPr/>
            <p:nvPr/>
          </p:nvSpPr>
          <p:spPr>
            <a:xfrm>
              <a:off x="5259071" y="4741913"/>
              <a:ext cx="265471" cy="22530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08FC864-B299-DBCE-AC90-40B4E9200E0B}"/>
              </a:ext>
            </a:extLst>
          </p:cNvPr>
          <p:cNvGrpSpPr/>
          <p:nvPr/>
        </p:nvGrpSpPr>
        <p:grpSpPr>
          <a:xfrm>
            <a:off x="89817" y="6188005"/>
            <a:ext cx="1133512" cy="592909"/>
            <a:chOff x="5368197" y="5475681"/>
            <a:chExt cx="1301126" cy="653751"/>
          </a:xfrm>
        </p:grpSpPr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CFC931F2-81F2-93E9-46DA-069B6065ED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73189"/>
            <a:stretch/>
          </p:blipFill>
          <p:spPr>
            <a:xfrm>
              <a:off x="5371465" y="5475681"/>
              <a:ext cx="1297858" cy="653751"/>
            </a:xfrm>
            <a:prstGeom prst="rect">
              <a:avLst/>
            </a:prstGeom>
          </p:spPr>
        </p:pic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5B99AAC9-99BE-3CE8-FCB2-D8377D35B448}"/>
                </a:ext>
              </a:extLst>
            </p:cNvPr>
            <p:cNvSpPr/>
            <p:nvPr/>
          </p:nvSpPr>
          <p:spPr>
            <a:xfrm>
              <a:off x="5368197" y="5819053"/>
              <a:ext cx="265471" cy="22530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D1869DC3-C653-A571-36AB-364857ADB570}"/>
              </a:ext>
            </a:extLst>
          </p:cNvPr>
          <p:cNvSpPr txBox="1"/>
          <p:nvPr/>
        </p:nvSpPr>
        <p:spPr>
          <a:xfrm>
            <a:off x="89817" y="3992146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u="sng" dirty="0"/>
              <a:t>Molecules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39600B59-8FAD-A296-1825-E7659404C238}"/>
              </a:ext>
            </a:extLst>
          </p:cNvPr>
          <p:cNvSpPr txBox="1"/>
          <p:nvPr/>
        </p:nvSpPr>
        <p:spPr>
          <a:xfrm>
            <a:off x="1236769" y="3992146"/>
            <a:ext cx="1056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u="sng" dirty="0">
                <a:solidFill>
                  <a:srgbClr val="FF0000"/>
                </a:solidFill>
              </a:rPr>
              <a:t>Property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7AD2A2D2-5AE1-E644-5E3F-D795B8E590F1}"/>
              </a:ext>
            </a:extLst>
          </p:cNvPr>
          <p:cNvSpPr txBox="1"/>
          <p:nvPr/>
        </p:nvSpPr>
        <p:spPr>
          <a:xfrm>
            <a:off x="1366050" y="4504839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12.4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8A75203E-790C-0909-E729-2562A4D32EBC}"/>
              </a:ext>
            </a:extLst>
          </p:cNvPr>
          <p:cNvSpPr txBox="1"/>
          <p:nvPr/>
        </p:nvSpPr>
        <p:spPr>
          <a:xfrm>
            <a:off x="1366049" y="5060886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76.4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F7F501D-8DD1-2F80-D432-D9878073C84F}"/>
              </a:ext>
            </a:extLst>
          </p:cNvPr>
          <p:cNvSpPr txBox="1"/>
          <p:nvPr/>
        </p:nvSpPr>
        <p:spPr>
          <a:xfrm>
            <a:off x="1349091" y="5606581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25.2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6BB78DCD-3D65-D8F0-1F36-397C73A2C4FE}"/>
              </a:ext>
            </a:extLst>
          </p:cNvPr>
          <p:cNvSpPr txBox="1"/>
          <p:nvPr/>
        </p:nvSpPr>
        <p:spPr>
          <a:xfrm>
            <a:off x="1317730" y="6233732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100.3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9F79A5A-9E40-5A3C-4ECF-6AD1A1B07A53}"/>
              </a:ext>
            </a:extLst>
          </p:cNvPr>
          <p:cNvSpPr txBox="1"/>
          <p:nvPr/>
        </p:nvSpPr>
        <p:spPr>
          <a:xfrm>
            <a:off x="3877711" y="4500493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12.4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B06CBB0D-9DAF-444E-1F11-4BBD8F95C3D7}"/>
              </a:ext>
            </a:extLst>
          </p:cNvPr>
          <p:cNvSpPr txBox="1"/>
          <p:nvPr/>
        </p:nvSpPr>
        <p:spPr>
          <a:xfrm>
            <a:off x="3877710" y="5056540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76.4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3026825B-9403-6596-6AC6-EC3B1AFDD033}"/>
              </a:ext>
            </a:extLst>
          </p:cNvPr>
          <p:cNvSpPr txBox="1"/>
          <p:nvPr/>
        </p:nvSpPr>
        <p:spPr>
          <a:xfrm>
            <a:off x="3860752" y="5602235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25.2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A40012CB-05A6-DAC8-F6A5-5889075608A9}"/>
              </a:ext>
            </a:extLst>
          </p:cNvPr>
          <p:cNvSpPr txBox="1"/>
          <p:nvPr/>
        </p:nvSpPr>
        <p:spPr>
          <a:xfrm>
            <a:off x="3829391" y="6229386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100.3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12624D4-AE55-6519-EC82-748413D12DB7}"/>
              </a:ext>
            </a:extLst>
          </p:cNvPr>
          <p:cNvSpPr txBox="1"/>
          <p:nvPr/>
        </p:nvSpPr>
        <p:spPr>
          <a:xfrm>
            <a:off x="2496954" y="3957309"/>
            <a:ext cx="1266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u="sng" dirty="0">
                <a:solidFill>
                  <a:srgbClr val="0000FF"/>
                </a:solidFill>
              </a:rPr>
              <a:t>Molecules’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257BAED1-9D2A-02A5-F1BC-2CD49FD9F4E6}"/>
              </a:ext>
            </a:extLst>
          </p:cNvPr>
          <p:cNvSpPr txBox="1"/>
          <p:nvPr/>
        </p:nvSpPr>
        <p:spPr>
          <a:xfrm>
            <a:off x="3663572" y="3957309"/>
            <a:ext cx="1056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u="sng" dirty="0">
                <a:solidFill>
                  <a:srgbClr val="FF0000"/>
                </a:solidFill>
              </a:rPr>
              <a:t>Property</a:t>
            </a:r>
          </a:p>
        </p:txBody>
      </p:sp>
      <p:pic>
        <p:nvPicPr>
          <p:cNvPr id="62" name="Picture 61" descr="Circuit board background">
            <a:extLst>
              <a:ext uri="{FF2B5EF4-FFF2-40B4-BE49-F238E27FC236}">
                <a16:creationId xmlns:a16="http://schemas.microsoft.com/office/drawing/2014/main" id="{82E520F6-6BB8-B9DE-B8FC-0C5572BD054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924698" y="4915424"/>
            <a:ext cx="1974698" cy="1193293"/>
          </a:xfrm>
          <a:prstGeom prst="rect">
            <a:avLst/>
          </a:prstGeom>
          <a:solidFill>
            <a:srgbClr val="006600"/>
          </a:solidFill>
          <a:effectLst>
            <a:outerShdw blurRad="50800" dist="50800" dir="5400000" algn="ctr" rotWithShape="0">
              <a:srgbClr val="000000">
                <a:alpha val="95000"/>
              </a:srgbClr>
            </a:outerShdw>
          </a:effectLst>
        </p:spPr>
      </p:pic>
      <p:sp>
        <p:nvSpPr>
          <p:cNvPr id="66" name="TextBox 65">
            <a:extLst>
              <a:ext uri="{FF2B5EF4-FFF2-40B4-BE49-F238E27FC236}">
                <a16:creationId xmlns:a16="http://schemas.microsoft.com/office/drawing/2014/main" id="{5128EA4F-4B4F-0CFD-8F5F-03813B4A6C5B}"/>
              </a:ext>
            </a:extLst>
          </p:cNvPr>
          <p:cNvSpPr txBox="1"/>
          <p:nvPr/>
        </p:nvSpPr>
        <p:spPr>
          <a:xfrm>
            <a:off x="5480368" y="3944978"/>
            <a:ext cx="813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u="sng" dirty="0">
                <a:solidFill>
                  <a:srgbClr val="006600"/>
                </a:solidFill>
              </a:rPr>
              <a:t>Model</a:t>
            </a:r>
          </a:p>
        </p:txBody>
      </p:sp>
      <p:sp>
        <p:nvSpPr>
          <p:cNvPr id="67" name="Arrow: Right 66">
            <a:extLst>
              <a:ext uri="{FF2B5EF4-FFF2-40B4-BE49-F238E27FC236}">
                <a16:creationId xmlns:a16="http://schemas.microsoft.com/office/drawing/2014/main" id="{8EBB9F77-8848-6CB4-59D9-58E5F13B5327}"/>
              </a:ext>
            </a:extLst>
          </p:cNvPr>
          <p:cNvSpPr/>
          <p:nvPr/>
        </p:nvSpPr>
        <p:spPr>
          <a:xfrm>
            <a:off x="4524687" y="5212276"/>
            <a:ext cx="620112" cy="579649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4CA44135-56A0-0A88-0E40-7E8467F67F7F}"/>
              </a:ext>
            </a:extLst>
          </p:cNvPr>
          <p:cNvSpPr txBox="1"/>
          <p:nvPr/>
        </p:nvSpPr>
        <p:spPr>
          <a:xfrm>
            <a:off x="7204686" y="3576718"/>
            <a:ext cx="17491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u="sng" dirty="0"/>
              <a:t>New Molecules</a:t>
            </a:r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5B92A807-1F4E-79E3-191B-2F6BFE6B0A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92041" y="4036304"/>
            <a:ext cx="1223412" cy="547316"/>
          </a:xfrm>
          <a:prstGeom prst="rect">
            <a:avLst/>
          </a:prstGeom>
        </p:spPr>
      </p:pic>
      <p:sp>
        <p:nvSpPr>
          <p:cNvPr id="71" name="Rectangle 70">
            <a:extLst>
              <a:ext uri="{FF2B5EF4-FFF2-40B4-BE49-F238E27FC236}">
                <a16:creationId xmlns:a16="http://schemas.microsoft.com/office/drawing/2014/main" id="{DC2006E4-94E7-CCBE-3916-2BE79F47BF2D}"/>
              </a:ext>
            </a:extLst>
          </p:cNvPr>
          <p:cNvSpPr/>
          <p:nvPr/>
        </p:nvSpPr>
        <p:spPr>
          <a:xfrm>
            <a:off x="7455891" y="4333091"/>
            <a:ext cx="231272" cy="2043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Arrow: Right 71">
            <a:extLst>
              <a:ext uri="{FF2B5EF4-FFF2-40B4-BE49-F238E27FC236}">
                <a16:creationId xmlns:a16="http://schemas.microsoft.com/office/drawing/2014/main" id="{07560A93-5337-A34D-DB04-1632257CB81F}"/>
              </a:ext>
            </a:extLst>
          </p:cNvPr>
          <p:cNvSpPr/>
          <p:nvPr/>
        </p:nvSpPr>
        <p:spPr>
          <a:xfrm rot="5400000">
            <a:off x="7805779" y="4614785"/>
            <a:ext cx="620112" cy="579649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3" name="Double Bracket 72">
            <a:extLst>
              <a:ext uri="{FF2B5EF4-FFF2-40B4-BE49-F238E27FC236}">
                <a16:creationId xmlns:a16="http://schemas.microsoft.com/office/drawing/2014/main" id="{C0ED7390-3347-8F85-4D14-B8E26A58DC48}"/>
              </a:ext>
            </a:extLst>
          </p:cNvPr>
          <p:cNvSpPr/>
          <p:nvPr/>
        </p:nvSpPr>
        <p:spPr>
          <a:xfrm>
            <a:off x="7653935" y="5273971"/>
            <a:ext cx="1030989" cy="352268"/>
          </a:xfrm>
          <a:prstGeom prst="bracketPair">
            <a:avLst/>
          </a:prstGeom>
          <a:ln w="381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i="1">
              <a:solidFill>
                <a:srgbClr val="0000FF"/>
              </a:solidFill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6D40719C-E154-858E-9999-F0FB6812081D}"/>
              </a:ext>
            </a:extLst>
          </p:cNvPr>
          <p:cNvSpPr txBox="1"/>
          <p:nvPr/>
        </p:nvSpPr>
        <p:spPr>
          <a:xfrm>
            <a:off x="7666322" y="5251402"/>
            <a:ext cx="1059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>
                <a:solidFill>
                  <a:srgbClr val="0000FF"/>
                </a:solidFill>
              </a:rPr>
              <a:t>e</a:t>
            </a:r>
            <a:r>
              <a:rPr lang="en-US" b="1" i="1" baseline="-25000" dirty="0">
                <a:solidFill>
                  <a:srgbClr val="0000FF"/>
                </a:solidFill>
              </a:rPr>
              <a:t>1</a:t>
            </a:r>
            <a:r>
              <a:rPr lang="en-US" b="1" i="1" dirty="0">
                <a:solidFill>
                  <a:srgbClr val="0000FF"/>
                </a:solidFill>
              </a:rPr>
              <a:t>,e</a:t>
            </a:r>
            <a:r>
              <a:rPr lang="en-US" b="1" i="1" baseline="-25000" dirty="0">
                <a:solidFill>
                  <a:srgbClr val="0000FF"/>
                </a:solidFill>
              </a:rPr>
              <a:t>2</a:t>
            </a:r>
            <a:r>
              <a:rPr lang="en-US" b="1" i="1" dirty="0">
                <a:solidFill>
                  <a:srgbClr val="0000FF"/>
                </a:solidFill>
              </a:rPr>
              <a:t>, …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E03D7EFA-ACCA-4333-641B-2C41984F0E51}"/>
              </a:ext>
            </a:extLst>
          </p:cNvPr>
          <p:cNvSpPr txBox="1"/>
          <p:nvPr/>
        </p:nvSpPr>
        <p:spPr>
          <a:xfrm>
            <a:off x="7698412" y="6276692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150.7</a:t>
            </a:r>
          </a:p>
        </p:txBody>
      </p:sp>
      <p:sp>
        <p:nvSpPr>
          <p:cNvPr id="76" name="Arrow: Right 75">
            <a:extLst>
              <a:ext uri="{FF2B5EF4-FFF2-40B4-BE49-F238E27FC236}">
                <a16:creationId xmlns:a16="http://schemas.microsoft.com/office/drawing/2014/main" id="{03351D46-88C2-53D1-0D68-1DFC68AF468C}"/>
              </a:ext>
            </a:extLst>
          </p:cNvPr>
          <p:cNvSpPr/>
          <p:nvPr/>
        </p:nvSpPr>
        <p:spPr>
          <a:xfrm rot="10800000">
            <a:off x="6735186" y="5160280"/>
            <a:ext cx="620112" cy="579649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7" name="Arrow: Right 76">
            <a:extLst>
              <a:ext uri="{FF2B5EF4-FFF2-40B4-BE49-F238E27FC236}">
                <a16:creationId xmlns:a16="http://schemas.microsoft.com/office/drawing/2014/main" id="{98E14AE2-637C-A197-5F40-CE3FAFB27779}"/>
              </a:ext>
            </a:extLst>
          </p:cNvPr>
          <p:cNvSpPr/>
          <p:nvPr/>
        </p:nvSpPr>
        <p:spPr>
          <a:xfrm rot="2054729">
            <a:off x="6842073" y="6019499"/>
            <a:ext cx="620112" cy="579649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27460A2D-90CC-D950-367E-FBBA0478DBF8}"/>
              </a:ext>
            </a:extLst>
          </p:cNvPr>
          <p:cNvSpPr/>
          <p:nvPr/>
        </p:nvSpPr>
        <p:spPr>
          <a:xfrm>
            <a:off x="8965" y="3576718"/>
            <a:ext cx="9125203" cy="3281279"/>
          </a:xfrm>
          <a:prstGeom prst="rect">
            <a:avLst/>
          </a:prstGeom>
          <a:solidFill>
            <a:srgbClr val="00B0F0">
              <a:alpha val="1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08387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PROFILE" val="C:\WINNT\System32\spool\DRIVERS\COLOR\RCVD65.ICM"/>
  <p:tag name="DESTINATIONPROFILE" val="C:\WINNT\System32\spool\DRIVERS\COLOR\BdRm Proj_4-17-03_1.icc"/>
  <p:tag name="RI" val="0"/>
  <p:tag name="VIEW" val="MONITOR"/>
</p:tagLst>
</file>

<file path=ppt/theme/theme1.xml><?xml version="1.0" encoding="utf-8"?>
<a:theme xmlns:a="http://schemas.openxmlformats.org/drawingml/2006/main" name="3_Default Design">
  <a:themeElements>
    <a:clrScheme name="3_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3_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3_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4890</TotalTime>
  <Words>2725</Words>
  <Application>Microsoft Office PowerPoint</Application>
  <PresentationFormat>On-screen Show (4:3)</PresentationFormat>
  <Paragraphs>699</Paragraphs>
  <Slides>45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1" baseType="lpstr">
      <vt:lpstr>Arial</vt:lpstr>
      <vt:lpstr>Calibri</vt:lpstr>
      <vt:lpstr>Calibri Light</vt:lpstr>
      <vt:lpstr>Courier New</vt:lpstr>
      <vt:lpstr>Wingdings</vt:lpstr>
      <vt:lpstr>3_Default Design</vt:lpstr>
      <vt:lpstr>Generative Molecular Design  (and other useful information, maybe…)  Joe Ivanic  Advanced Biomedical Computational Science </vt:lpstr>
      <vt:lpstr>Joe Ivanic: Life and Career Summary </vt:lpstr>
      <vt:lpstr>Joe Ivanic: Life and Career Summary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Quantum Chemistry for Health Research (and other useful information, maybe…)  Joe Ivanic  Advanced Biomedical Computational Science </vt:lpstr>
      <vt:lpstr>What is Quantum Chemistry? </vt:lpstr>
      <vt:lpstr>What is Quantum Chemistry? </vt:lpstr>
      <vt:lpstr>What is Quantum Chemistry? </vt:lpstr>
      <vt:lpstr>What is Quantum Chemistry? </vt:lpstr>
      <vt:lpstr>What is Quantum Chemistry? </vt:lpstr>
      <vt:lpstr>What is Quantum Chemistry? </vt:lpstr>
      <vt:lpstr>What is Quantum Chemistry? </vt:lpstr>
      <vt:lpstr>Quantum Chemistry can model ANY chemistry </vt:lpstr>
      <vt:lpstr>Quantum Chemistry can model ANY chemistry </vt:lpstr>
      <vt:lpstr>  Energetic Profile/Mechanism of Photobleaching: Cy3</vt:lpstr>
      <vt:lpstr>Quantum Chemistry can model ANY chemistry </vt:lpstr>
      <vt:lpstr>How is Quantum Chemistry Used for Health Research </vt:lpstr>
      <vt:lpstr>Infrared Light-activated Drug Delivery Systems</vt:lpstr>
      <vt:lpstr>FluoroCoumarins (FC): Long wavelength fluorophores </vt:lpstr>
      <vt:lpstr>Quantum Biology </vt:lpstr>
      <vt:lpstr>Multicolor in vivo imaging of tumors &amp; lymphatic system </vt:lpstr>
      <vt:lpstr>Molecular Electrostatic Potential Maps for Drug Design </vt:lpstr>
      <vt:lpstr>Computational Science has Significant Roles in Health Research </vt:lpstr>
    </vt:vector>
  </TitlesOfParts>
  <Manager/>
  <Company>NCI at Frederick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FNLCR Green Multi Image PPTOSS Template</dc:title>
  <dc:subject>FNLCR Green Multi Image PPTOSS Template</dc:subject>
  <dc:creator>NCI at Frederick</dc:creator>
  <cp:keywords>FNLCR Green Multi Image PPTOSS Template</cp:keywords>
  <dc:description/>
  <cp:lastModifiedBy>Joseph Ivanic</cp:lastModifiedBy>
  <cp:revision>1862</cp:revision>
  <cp:lastPrinted>2019-01-31T19:49:25Z</cp:lastPrinted>
  <dcterms:created xsi:type="dcterms:W3CDTF">2007-01-16T17:20:08Z</dcterms:created>
  <dcterms:modified xsi:type="dcterms:W3CDTF">2022-06-23T16:55:19Z</dcterms:modified>
  <cp:category>FNLCR Green Multi Image PPTOSS Template</cp:category>
</cp:coreProperties>
</file>

<file path=docProps/thumbnail.jpeg>
</file>